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69" r:id="rId4"/>
    <p:sldId id="258" r:id="rId5"/>
    <p:sldId id="259" r:id="rId6"/>
    <p:sldId id="276" r:id="rId7"/>
    <p:sldId id="260" r:id="rId8"/>
    <p:sldId id="261" r:id="rId9"/>
    <p:sldId id="279" r:id="rId10"/>
    <p:sldId id="278" r:id="rId11"/>
    <p:sldId id="262" r:id="rId12"/>
    <p:sldId id="263" r:id="rId13"/>
    <p:sldId id="277" r:id="rId14"/>
    <p:sldId id="264" r:id="rId15"/>
    <p:sldId id="265" r:id="rId16"/>
    <p:sldId id="270" r:id="rId17"/>
    <p:sldId id="266" r:id="rId18"/>
    <p:sldId id="271" r:id="rId19"/>
    <p:sldId id="267" r:id="rId20"/>
    <p:sldId id="272" r:id="rId21"/>
    <p:sldId id="273" r:id="rId22"/>
    <p:sldId id="274" r:id="rId23"/>
    <p:sldId id="268"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6"/>
    <p:restoredTop sz="94697"/>
  </p:normalViewPr>
  <p:slideViewPr>
    <p:cSldViewPr snapToGrid="0" snapToObjects="1">
      <p:cViewPr varScale="1">
        <p:scale>
          <a:sx n="85" d="100"/>
          <a:sy n="85" d="100"/>
        </p:scale>
        <p:origin x="11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703C3-9370-A940-BE3B-D3FD7C54D5B6}" type="datetimeFigureOut">
              <a:rPr lang="en-US" smtClean="0"/>
              <a:t>4/24/18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B82B7-77E2-0842-991D-9416B098044B}" type="slidenum">
              <a:rPr lang="en-US" smtClean="0"/>
              <a:t>‹#›</a:t>
            </a:fld>
            <a:endParaRPr lang="en-US"/>
          </a:p>
        </p:txBody>
      </p:sp>
    </p:spTree>
    <p:extLst>
      <p:ext uri="{BB962C8B-B14F-4D97-AF65-F5344CB8AC3E}">
        <p14:creationId xmlns:p14="http://schemas.microsoft.com/office/powerpoint/2010/main" val="1344963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2B82B7-77E2-0842-991D-9416B098044B}" type="slidenum">
              <a:rPr lang="en-US" smtClean="0"/>
              <a:t>1</a:t>
            </a:fld>
            <a:endParaRPr lang="en-US"/>
          </a:p>
        </p:txBody>
      </p:sp>
    </p:spTree>
    <p:extLst>
      <p:ext uri="{BB962C8B-B14F-4D97-AF65-F5344CB8AC3E}">
        <p14:creationId xmlns:p14="http://schemas.microsoft.com/office/powerpoint/2010/main" val="390323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4/24/18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4/24/18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4/24/18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4/24/18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960" y="0"/>
            <a:ext cx="10356040" cy="6858000"/>
          </a:xfrm>
          <a:prstGeom prst="rect">
            <a:avLst/>
          </a:prstGeom>
        </p:spPr>
      </p:pic>
      <p:sp>
        <p:nvSpPr>
          <p:cNvPr id="7" name="Rectangle 6"/>
          <p:cNvSpPr/>
          <p:nvPr/>
        </p:nvSpPr>
        <p:spPr>
          <a:xfrm>
            <a:off x="0" y="0"/>
            <a:ext cx="391928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35880" y="2965037"/>
            <a:ext cx="1786341" cy="2479800"/>
          </a:xfrm>
        </p:spPr>
        <p:txBody>
          <a:bodyPr>
            <a:normAutofit lnSpcReduction="10000"/>
          </a:bodyPr>
          <a:lstStyle/>
          <a:p>
            <a:r>
              <a:rPr lang="en-US" sz="2000" dirty="0">
                <a:solidFill>
                  <a:srgbClr val="FFFF00"/>
                </a:solidFill>
              </a:rPr>
              <a:t>Instructor </a:t>
            </a:r>
            <a:r>
              <a:rPr lang="mr-IN" sz="2000" dirty="0">
                <a:solidFill>
                  <a:srgbClr val="FFFF00"/>
                </a:solidFill>
              </a:rPr>
              <a:t>–</a:t>
            </a:r>
            <a:r>
              <a:rPr lang="en-US" sz="2000" dirty="0">
                <a:solidFill>
                  <a:srgbClr val="FFFF00"/>
                </a:solidFill>
              </a:rPr>
              <a:t> </a:t>
            </a:r>
          </a:p>
          <a:p>
            <a:r>
              <a:rPr lang="en-US" sz="2000" dirty="0">
                <a:solidFill>
                  <a:schemeClr val="bg1"/>
                </a:solidFill>
              </a:rPr>
              <a:t>M. R. </a:t>
            </a:r>
            <a:r>
              <a:rPr lang="en-US" sz="2000" dirty="0" err="1">
                <a:solidFill>
                  <a:schemeClr val="bg1"/>
                </a:solidFill>
              </a:rPr>
              <a:t>Rejati</a:t>
            </a:r>
            <a:endParaRPr lang="en-US" sz="2000" dirty="0">
              <a:solidFill>
                <a:schemeClr val="bg1"/>
              </a:solidFill>
            </a:endParaRPr>
          </a:p>
          <a:p>
            <a:endParaRPr lang="en-US" sz="2000" dirty="0">
              <a:solidFill>
                <a:schemeClr val="bg1"/>
              </a:solidFill>
            </a:endParaRPr>
          </a:p>
          <a:p>
            <a:r>
              <a:rPr lang="en-US" sz="2000" dirty="0">
                <a:solidFill>
                  <a:srgbClr val="FFFF00"/>
                </a:solidFill>
              </a:rPr>
              <a:t>Developed by </a:t>
            </a:r>
            <a:r>
              <a:rPr lang="mr-IN" sz="2000" dirty="0">
                <a:solidFill>
                  <a:srgbClr val="FFFF00"/>
                </a:solidFill>
              </a:rPr>
              <a:t>–</a:t>
            </a:r>
            <a:r>
              <a:rPr lang="en-US" sz="2000" dirty="0">
                <a:solidFill>
                  <a:srgbClr val="FFFF00"/>
                </a:solidFill>
              </a:rPr>
              <a:t> </a:t>
            </a:r>
          </a:p>
          <a:p>
            <a:r>
              <a:rPr lang="en-US" sz="2000" dirty="0" err="1">
                <a:solidFill>
                  <a:schemeClr val="bg1"/>
                </a:solidFill>
              </a:rPr>
              <a:t>Siyan</a:t>
            </a:r>
            <a:r>
              <a:rPr lang="en-US" sz="2000" dirty="0">
                <a:solidFill>
                  <a:schemeClr val="bg1"/>
                </a:solidFill>
              </a:rPr>
              <a:t> Cheng</a:t>
            </a:r>
          </a:p>
          <a:p>
            <a:r>
              <a:rPr lang="en-US" sz="2000" dirty="0">
                <a:solidFill>
                  <a:schemeClr val="bg1"/>
                </a:solidFill>
              </a:rPr>
              <a:t>Laksh Matai</a:t>
            </a:r>
          </a:p>
          <a:p>
            <a:r>
              <a:rPr lang="en-US" sz="2000" dirty="0">
                <a:solidFill>
                  <a:schemeClr val="bg1"/>
                </a:solidFill>
              </a:rPr>
              <a:t>Tong Liu</a:t>
            </a:r>
          </a:p>
        </p:txBody>
      </p:sp>
      <p:sp>
        <p:nvSpPr>
          <p:cNvPr id="2" name="Title 1"/>
          <p:cNvSpPr>
            <a:spLocks noGrp="1"/>
          </p:cNvSpPr>
          <p:nvPr>
            <p:ph type="ctrTitle"/>
          </p:nvPr>
        </p:nvSpPr>
        <p:spPr>
          <a:xfrm>
            <a:off x="125465" y="820271"/>
            <a:ext cx="3668357" cy="1463040"/>
          </a:xfrm>
        </p:spPr>
        <p:txBody>
          <a:bodyPr/>
          <a:lstStyle/>
          <a:p>
            <a:r>
              <a:rPr lang="en-US" dirty="0">
                <a:solidFill>
                  <a:schemeClr val="bg1"/>
                </a:solidFill>
              </a:rPr>
              <a:t>Toxic comment classification</a:t>
            </a:r>
          </a:p>
        </p:txBody>
      </p:sp>
    </p:spTree>
    <p:extLst>
      <p:ext uri="{BB962C8B-B14F-4D97-AF65-F5344CB8AC3E}">
        <p14:creationId xmlns:p14="http://schemas.microsoft.com/office/powerpoint/2010/main" val="136423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1024127" y="3123126"/>
            <a:ext cx="9720073" cy="1835239"/>
          </a:xfrm>
        </p:spPr>
        <p:txBody>
          <a:bodyPr/>
          <a:lstStyle/>
          <a:p>
            <a:r>
              <a:rPr lang="mr-IN" dirty="0"/>
              <a:t>LSTM:  ROC-AUC - </a:t>
            </a:r>
            <a:r>
              <a:rPr lang="mr-IN" dirty="0" err="1"/>
              <a:t>epoch</a:t>
            </a:r>
            <a:r>
              <a:rPr lang="mr-IN" dirty="0"/>
              <a:t>: 4 - </a:t>
            </a:r>
            <a:r>
              <a:rPr lang="mr-IN" dirty="0" err="1"/>
              <a:t>score</a:t>
            </a:r>
            <a:r>
              <a:rPr lang="mr-IN" dirty="0"/>
              <a:t>: 0.973148</a:t>
            </a:r>
            <a:endParaRPr lang="en-US" dirty="0"/>
          </a:p>
          <a:p>
            <a:r>
              <a:rPr lang="mr-IN" dirty="0"/>
              <a:t>127657/127657 [==============================] - 383s – </a:t>
            </a:r>
            <a:endParaRPr lang="en-US" dirty="0"/>
          </a:p>
          <a:p>
            <a:r>
              <a:rPr lang="mr-IN" dirty="0" err="1"/>
              <a:t>loss</a:t>
            </a:r>
            <a:r>
              <a:rPr lang="mr-IN" dirty="0"/>
              <a:t>: 0.0435 - </a:t>
            </a:r>
            <a:r>
              <a:rPr lang="mr-IN" dirty="0" err="1"/>
              <a:t>acc</a:t>
            </a:r>
            <a:r>
              <a:rPr lang="mr-IN" dirty="0"/>
              <a:t>: 0.9839 - </a:t>
            </a:r>
            <a:r>
              <a:rPr lang="mr-IN" dirty="0" err="1"/>
              <a:t>val_loss</a:t>
            </a:r>
            <a:r>
              <a:rPr lang="mr-IN" dirty="0"/>
              <a:t>: 0.0509 - </a:t>
            </a:r>
            <a:r>
              <a:rPr lang="mr-IN" dirty="0" err="1"/>
              <a:t>val_acc</a:t>
            </a:r>
            <a:r>
              <a:rPr lang="mr-IN" dirty="0"/>
              <a:t>: 0.9815</a:t>
            </a:r>
            <a:endParaRPr lang="en-US" dirty="0"/>
          </a:p>
        </p:txBody>
      </p:sp>
    </p:spTree>
    <p:extLst>
      <p:ext uri="{BB962C8B-B14F-4D97-AF65-F5344CB8AC3E}">
        <p14:creationId xmlns:p14="http://schemas.microsoft.com/office/powerpoint/2010/main" val="42634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Content Placeholder 2"/>
          <p:cNvSpPr>
            <a:spLocks noGrp="1"/>
          </p:cNvSpPr>
          <p:nvPr>
            <p:ph idx="1"/>
          </p:nvPr>
        </p:nvSpPr>
        <p:spPr>
          <a:xfrm>
            <a:off x="1024128" y="2286000"/>
            <a:ext cx="9720073" cy="3625403"/>
          </a:xfrm>
        </p:spPr>
        <p:txBody>
          <a:bodyPr>
            <a:normAutofit fontScale="92500" lnSpcReduction="10000"/>
          </a:bodyPr>
          <a:lstStyle/>
          <a:p>
            <a:pPr marL="457200" marR="0" lvl="0" indent="-457200" defTabSz="914400" eaLnBrk="1" fontAlgn="auto" latinLnBrk="0" hangingPunct="1">
              <a:lnSpc>
                <a:spcPct val="200000"/>
              </a:lnSpc>
              <a:spcBef>
                <a:spcPts val="0"/>
              </a:spcBef>
              <a:spcAft>
                <a:spcPts val="0"/>
              </a:spcAft>
              <a:buClrTx/>
              <a:buSzTx/>
              <a:buFont typeface="+mj-lt"/>
              <a:buAutoNum type="arabicPeriod"/>
              <a:tabLst/>
              <a:defRPr/>
            </a:pPr>
            <a:r>
              <a:rPr lang="en-US" dirty="0"/>
              <a:t>Used </a:t>
            </a:r>
            <a:r>
              <a:rPr lang="en-US" dirty="0" err="1"/>
              <a:t>GridSearchCV</a:t>
            </a:r>
            <a:r>
              <a:rPr lang="en-US" dirty="0"/>
              <a:t> to find best C for the model</a:t>
            </a:r>
          </a:p>
          <a:p>
            <a:pPr marL="457200" marR="0" lvl="0" indent="-457200" defTabSz="914400" eaLnBrk="1" fontAlgn="auto" latinLnBrk="0" hangingPunct="1">
              <a:lnSpc>
                <a:spcPct val="200000"/>
              </a:lnSpc>
              <a:spcBef>
                <a:spcPts val="0"/>
              </a:spcBef>
              <a:spcAft>
                <a:spcPts val="0"/>
              </a:spcAft>
              <a:buClrTx/>
              <a:buSzTx/>
              <a:buFont typeface="+mj-lt"/>
              <a:buAutoNum type="arabicPeriod"/>
              <a:tabLst/>
              <a:defRPr/>
            </a:pPr>
            <a:r>
              <a:rPr lang="en-US" dirty="0"/>
              <a:t>Performed Multi-Label classification by training model for each label. Created 6 different models for each label.</a:t>
            </a:r>
          </a:p>
          <a:p>
            <a:pPr marL="457200" marR="0" lvl="0" indent="-457200" defTabSz="914400" eaLnBrk="1" fontAlgn="auto" latinLnBrk="0" hangingPunct="1">
              <a:lnSpc>
                <a:spcPct val="200000"/>
              </a:lnSpc>
              <a:spcBef>
                <a:spcPts val="0"/>
              </a:spcBef>
              <a:spcAft>
                <a:spcPts val="0"/>
              </a:spcAft>
              <a:buClrTx/>
              <a:buSzTx/>
              <a:buFont typeface="+mj-lt"/>
              <a:buAutoNum type="arabicPeriod"/>
              <a:tabLst/>
              <a:defRPr/>
            </a:pPr>
            <a:r>
              <a:rPr lang="en-US" dirty="0"/>
              <a:t>Predicted each label for different models.</a:t>
            </a:r>
          </a:p>
          <a:p>
            <a:pPr marL="457200" marR="0" lvl="0" indent="-457200" defTabSz="914400" eaLnBrk="1" fontAlgn="auto" latinLnBrk="0" hangingPunct="1">
              <a:lnSpc>
                <a:spcPct val="200000"/>
              </a:lnSpc>
              <a:spcBef>
                <a:spcPts val="0"/>
              </a:spcBef>
              <a:spcAft>
                <a:spcPts val="0"/>
              </a:spcAft>
              <a:buClrTx/>
              <a:buSzTx/>
              <a:buFont typeface="+mj-lt"/>
              <a:buAutoNum type="arabicPeriod"/>
              <a:tabLst/>
              <a:defRPr/>
            </a:pPr>
            <a:r>
              <a:rPr lang="en-US" dirty="0"/>
              <a:t>Combined predictions of each label and calculated accuracy</a:t>
            </a:r>
          </a:p>
          <a:p>
            <a:pPr marL="457200" marR="0" lvl="0" indent="-457200" defTabSz="914400" eaLnBrk="1" fontAlgn="auto" latinLnBrk="0" hangingPunct="1">
              <a:lnSpc>
                <a:spcPct val="200000"/>
              </a:lnSpc>
              <a:spcBef>
                <a:spcPts val="0"/>
              </a:spcBef>
              <a:spcAft>
                <a:spcPts val="0"/>
              </a:spcAft>
              <a:buClrTx/>
              <a:buSzTx/>
              <a:buFont typeface="+mj-lt"/>
              <a:buAutoNum type="arabicPeriod"/>
              <a:tabLst/>
              <a:defRPr/>
            </a:pPr>
            <a:r>
              <a:rPr lang="en-US" dirty="0"/>
              <a:t>Drew ROC curve for the model.</a:t>
            </a:r>
          </a:p>
        </p:txBody>
      </p:sp>
    </p:spTree>
    <p:extLst>
      <p:ext uri="{BB962C8B-B14F-4D97-AF65-F5344CB8AC3E}">
        <p14:creationId xmlns:p14="http://schemas.microsoft.com/office/powerpoint/2010/main" val="925671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p:txBody>
          <a:bodyPr>
            <a:normAutofit fontScale="92500" lnSpcReduction="20000"/>
          </a:bodyPr>
          <a:lstStyle/>
          <a:p>
            <a:r>
              <a:rPr lang="en-US" dirty="0"/>
              <a:t>Parameters: </a:t>
            </a:r>
          </a:p>
          <a:p>
            <a:r>
              <a:rPr lang="en-US" dirty="0"/>
              <a:t>eta [default=0.3, alias: </a:t>
            </a:r>
            <a:r>
              <a:rPr lang="en-US" dirty="0" err="1"/>
              <a:t>learning_rate</a:t>
            </a:r>
            <a:r>
              <a:rPr lang="en-US" dirty="0"/>
              <a:t>] </a:t>
            </a:r>
          </a:p>
          <a:p>
            <a:r>
              <a:rPr lang="en-US" dirty="0"/>
              <a:t>-- step size shrinkage used in update to prevents overfitting. </a:t>
            </a:r>
          </a:p>
          <a:p>
            <a:r>
              <a:rPr lang="en-US" dirty="0" err="1"/>
              <a:t>max_depth</a:t>
            </a:r>
            <a:r>
              <a:rPr lang="en-US" dirty="0"/>
              <a:t> [default=6] </a:t>
            </a:r>
          </a:p>
          <a:p>
            <a:r>
              <a:rPr lang="en-US" dirty="0"/>
              <a:t>-- maximum depth of a tree</a:t>
            </a:r>
          </a:p>
          <a:p>
            <a:r>
              <a:rPr lang="en-US" dirty="0"/>
              <a:t>subsample [default=1]</a:t>
            </a:r>
          </a:p>
          <a:p>
            <a:r>
              <a:rPr lang="en-US" dirty="0"/>
              <a:t>-- subsample ratio of the training instance. </a:t>
            </a:r>
          </a:p>
          <a:p>
            <a:r>
              <a:rPr lang="en-US" dirty="0" err="1"/>
              <a:t>colsample_bytree</a:t>
            </a:r>
            <a:r>
              <a:rPr lang="en-US" dirty="0"/>
              <a:t> [default=1]</a:t>
            </a:r>
          </a:p>
          <a:p>
            <a:r>
              <a:rPr lang="en-US" dirty="0"/>
              <a:t>-- subsample ratio of columns for each split, in each level.</a:t>
            </a:r>
          </a:p>
          <a:p>
            <a:r>
              <a:rPr lang="en-US" dirty="0"/>
              <a:t>“</a:t>
            </a:r>
            <a:r>
              <a:rPr lang="en-US" dirty="0" err="1"/>
              <a:t>binary:logistic</a:t>
            </a:r>
            <a:r>
              <a:rPr lang="en-US" dirty="0"/>
              <a:t>” – logistic regression for binary classification, output probability</a:t>
            </a:r>
          </a:p>
          <a:p>
            <a:endParaRPr lang="en-US" dirty="0"/>
          </a:p>
        </p:txBody>
      </p:sp>
    </p:spTree>
    <p:extLst>
      <p:ext uri="{BB962C8B-B14F-4D97-AF65-F5344CB8AC3E}">
        <p14:creationId xmlns:p14="http://schemas.microsoft.com/office/powerpoint/2010/main" val="138415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7D9654C-4105-F840-A771-3C5E102A6050}"/>
              </a:ext>
            </a:extLst>
          </p:cNvPr>
          <p:cNvPicPr>
            <a:picLocks noGrp="1" noChangeAspect="1"/>
          </p:cNvPicPr>
          <p:nvPr>
            <p:ph idx="1"/>
          </p:nvPr>
        </p:nvPicPr>
        <p:blipFill>
          <a:blip r:embed="rId2"/>
          <a:stretch>
            <a:fillRect/>
          </a:stretch>
        </p:blipFill>
        <p:spPr>
          <a:xfrm>
            <a:off x="699245" y="0"/>
            <a:ext cx="10578143" cy="6858000"/>
          </a:xfrm>
          <a:prstGeom prst="rect">
            <a:avLst/>
          </a:prstGeom>
        </p:spPr>
      </p:pic>
    </p:spTree>
    <p:extLst>
      <p:ext uri="{BB962C8B-B14F-4D97-AF65-F5344CB8AC3E}">
        <p14:creationId xmlns:p14="http://schemas.microsoft.com/office/powerpoint/2010/main" val="1228549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a:t>
            </a:r>
          </a:p>
        </p:txBody>
      </p:sp>
      <p:sp>
        <p:nvSpPr>
          <p:cNvPr id="4" name="Rectangle 3"/>
          <p:cNvSpPr/>
          <p:nvPr/>
        </p:nvSpPr>
        <p:spPr>
          <a:xfrm>
            <a:off x="428381" y="2632364"/>
            <a:ext cx="1719072" cy="1717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a:p>
            <a:pPr algn="ctr"/>
            <a:r>
              <a:rPr lang="en-US" dirty="0"/>
              <a:t>Data</a:t>
            </a:r>
          </a:p>
        </p:txBody>
      </p:sp>
      <p:sp>
        <p:nvSpPr>
          <p:cNvPr id="5" name="Rectangle 4"/>
          <p:cNvSpPr/>
          <p:nvPr/>
        </p:nvSpPr>
        <p:spPr>
          <a:xfrm>
            <a:off x="2825217" y="2632363"/>
            <a:ext cx="1719072" cy="1717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a:t>
            </a:r>
          </a:p>
          <a:p>
            <a:pPr algn="ctr"/>
            <a:r>
              <a:rPr lang="en-US" dirty="0"/>
              <a:t>Data</a:t>
            </a:r>
          </a:p>
        </p:txBody>
      </p:sp>
      <p:sp>
        <p:nvSpPr>
          <p:cNvPr id="6" name="Rectangle 5"/>
          <p:cNvSpPr/>
          <p:nvPr/>
        </p:nvSpPr>
        <p:spPr>
          <a:xfrm>
            <a:off x="5222053" y="2632362"/>
            <a:ext cx="1719072" cy="1717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Tokenize to</a:t>
            </a:r>
          </a:p>
          <a:p>
            <a:pPr algn="ctr"/>
            <a:r>
              <a:rPr lang="en-US" dirty="0"/>
              <a:t>TFIDF</a:t>
            </a:r>
          </a:p>
        </p:txBody>
      </p:sp>
      <p:sp>
        <p:nvSpPr>
          <p:cNvPr id="7" name="Rectangle 6"/>
          <p:cNvSpPr/>
          <p:nvPr/>
        </p:nvSpPr>
        <p:spPr>
          <a:xfrm>
            <a:off x="7618889" y="2632361"/>
            <a:ext cx="1719072" cy="1717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Fit</a:t>
            </a:r>
          </a:p>
          <a:p>
            <a:pPr algn="ctr"/>
            <a:r>
              <a:rPr lang="en-US" dirty="0"/>
              <a:t>Model</a:t>
            </a:r>
          </a:p>
        </p:txBody>
      </p:sp>
      <p:sp>
        <p:nvSpPr>
          <p:cNvPr id="8" name="Rectangle 7"/>
          <p:cNvSpPr/>
          <p:nvPr/>
        </p:nvSpPr>
        <p:spPr>
          <a:xfrm>
            <a:off x="10015725" y="2632360"/>
            <a:ext cx="1719072" cy="1717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a:t>
            </a:r>
          </a:p>
          <a:p>
            <a:pPr algn="ctr"/>
            <a:r>
              <a:rPr lang="en-US" dirty="0"/>
              <a:t>Prediction</a:t>
            </a:r>
          </a:p>
        </p:txBody>
      </p:sp>
      <p:cxnSp>
        <p:nvCxnSpPr>
          <p:cNvPr id="9" name="Straight Arrow Connector 8"/>
          <p:cNvCxnSpPr/>
          <p:nvPr/>
        </p:nvCxnSpPr>
        <p:spPr>
          <a:xfrm>
            <a:off x="2216725" y="3491341"/>
            <a:ext cx="525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655126" y="3475534"/>
            <a:ext cx="525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22277" y="3467663"/>
            <a:ext cx="525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434920" y="3469678"/>
            <a:ext cx="525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691385" y="2382592"/>
            <a:ext cx="4233933" cy="2202287"/>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a:off x="3014272" y="2382592"/>
            <a:ext cx="3911046" cy="2202289"/>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3722680" y="5291455"/>
            <a:ext cx="2390254" cy="104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 to word2vec</a:t>
            </a:r>
          </a:p>
          <a:p>
            <a:pPr algn="ctr"/>
            <a:r>
              <a:rPr lang="en-US" dirty="0"/>
              <a:t>by </a:t>
            </a:r>
            <a:r>
              <a:rPr lang="en-US" dirty="0" err="1"/>
              <a:t>GLoVe</a:t>
            </a:r>
            <a:endParaRPr lang="en-US" dirty="0"/>
          </a:p>
        </p:txBody>
      </p:sp>
      <p:sp>
        <p:nvSpPr>
          <p:cNvPr id="22" name="Left-Up Arrow 21"/>
          <p:cNvSpPr/>
          <p:nvPr/>
        </p:nvSpPr>
        <p:spPr>
          <a:xfrm flipH="1">
            <a:off x="706639" y="4750737"/>
            <a:ext cx="2395471" cy="1416676"/>
          </a:xfrm>
          <a:prstGeom prst="leftUpArrow">
            <a:avLst>
              <a:gd name="adj1" fmla="val 8636"/>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Up Arrow 22"/>
          <p:cNvSpPr/>
          <p:nvPr/>
        </p:nvSpPr>
        <p:spPr>
          <a:xfrm>
            <a:off x="6733504" y="4737279"/>
            <a:ext cx="2395471" cy="1416676"/>
          </a:xfrm>
          <a:prstGeom prst="leftUpArrow">
            <a:avLst>
              <a:gd name="adj1" fmla="val 8636"/>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757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Vanilla CNN V1.0</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104" y="2084832"/>
            <a:ext cx="5069268" cy="2331617"/>
          </a:xfrm>
          <a:prstGeom prst="rect">
            <a:avLst/>
          </a:prstGeom>
        </p:spPr>
      </p:pic>
      <p:sp>
        <p:nvSpPr>
          <p:cNvPr id="5" name="TextBox 4"/>
          <p:cNvSpPr txBox="1"/>
          <p:nvPr/>
        </p:nvSpPr>
        <p:spPr>
          <a:xfrm>
            <a:off x="746975" y="2084833"/>
            <a:ext cx="4559121" cy="2308324"/>
          </a:xfrm>
          <a:prstGeom prst="rect">
            <a:avLst/>
          </a:prstGeom>
          <a:noFill/>
        </p:spPr>
        <p:txBody>
          <a:bodyPr wrap="square" rtlCol="0">
            <a:spAutoFit/>
          </a:bodyPr>
          <a:lstStyle/>
          <a:p>
            <a:r>
              <a:rPr lang="en-US" dirty="0"/>
              <a:t>Train for each label</a:t>
            </a:r>
          </a:p>
          <a:p>
            <a:endParaRPr lang="en-US" dirty="0"/>
          </a:p>
          <a:p>
            <a:r>
              <a:rPr lang="en-US" dirty="0"/>
              <a:t>Binary relevance </a:t>
            </a:r>
          </a:p>
          <a:p>
            <a:endParaRPr lang="en-US" dirty="0"/>
          </a:p>
          <a:p>
            <a:r>
              <a:rPr lang="en-US" dirty="0"/>
              <a:t>ROC score for CNN is: 0.502107517048</a:t>
            </a:r>
          </a:p>
          <a:p>
            <a:r>
              <a:rPr lang="en-US" dirty="0"/>
              <a:t>Accuracy: 0.819326941154</a:t>
            </a:r>
          </a:p>
          <a:p>
            <a:endParaRPr lang="en-US" dirty="0"/>
          </a:p>
          <a:p>
            <a:r>
              <a:rPr lang="en-US" dirty="0"/>
              <a:t>Conclusion: Bad Experiment</a:t>
            </a:r>
          </a:p>
        </p:txBody>
      </p:sp>
    </p:spTree>
    <p:extLst>
      <p:ext uri="{BB962C8B-B14F-4D97-AF65-F5344CB8AC3E}">
        <p14:creationId xmlns:p14="http://schemas.microsoft.com/office/powerpoint/2010/main" val="1646282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V2.0</a:t>
            </a:r>
          </a:p>
        </p:txBody>
      </p:sp>
      <p:sp>
        <p:nvSpPr>
          <p:cNvPr id="3" name="Content Placeholder 2"/>
          <p:cNvSpPr>
            <a:spLocks noGrp="1"/>
          </p:cNvSpPr>
          <p:nvPr>
            <p:ph idx="1"/>
          </p:nvPr>
        </p:nvSpPr>
        <p:spPr/>
        <p:txBody>
          <a:bodyPr/>
          <a:lstStyle/>
          <a:p>
            <a:r>
              <a:rPr lang="en-US" dirty="0"/>
              <a:t>Train for all label</a:t>
            </a:r>
          </a:p>
          <a:p>
            <a:r>
              <a:rPr lang="en-US" dirty="0"/>
              <a:t>ROC: 0.9612</a:t>
            </a:r>
          </a:p>
          <a:p>
            <a:endParaRPr lang="en-US" dirty="0"/>
          </a:p>
          <a:p>
            <a:r>
              <a:rPr lang="en-US" dirty="0">
                <a:solidFill>
                  <a:schemeClr val="accent1"/>
                </a:solidFill>
              </a:rPr>
              <a:t>Used Dropout </a:t>
            </a:r>
          </a:p>
          <a:p>
            <a:r>
              <a:rPr lang="en-US" dirty="0"/>
              <a:t>ROC: 0.9625</a:t>
            </a:r>
          </a:p>
          <a:p>
            <a:endParaRPr lang="en-US" dirty="0"/>
          </a:p>
          <a:p>
            <a:r>
              <a:rPr lang="en-US" dirty="0">
                <a:solidFill>
                  <a:schemeClr val="accent1"/>
                </a:solidFill>
              </a:rPr>
              <a:t>Used Weight decay &amp; Early Stopping</a:t>
            </a:r>
          </a:p>
          <a:p>
            <a:r>
              <a:rPr lang="en-US" dirty="0"/>
              <a:t>ROC:  0.9618</a:t>
            </a:r>
          </a:p>
        </p:txBody>
      </p:sp>
    </p:spTree>
    <p:extLst>
      <p:ext uri="{BB962C8B-B14F-4D97-AF65-F5344CB8AC3E}">
        <p14:creationId xmlns:p14="http://schemas.microsoft.com/office/powerpoint/2010/main" val="60914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Dirichlet Allocation (LDA)</a:t>
            </a:r>
          </a:p>
        </p:txBody>
      </p:sp>
      <p:sp>
        <p:nvSpPr>
          <p:cNvPr id="3" name="Content Placeholder 2"/>
          <p:cNvSpPr>
            <a:spLocks noGrp="1"/>
          </p:cNvSpPr>
          <p:nvPr>
            <p:ph idx="1"/>
          </p:nvPr>
        </p:nvSpPr>
        <p:spPr>
          <a:xfrm>
            <a:off x="1024128" y="2286000"/>
            <a:ext cx="9720073" cy="3032975"/>
          </a:xfrm>
        </p:spPr>
        <p:txBody>
          <a:bodyPr/>
          <a:lstStyle/>
          <a:p>
            <a:pPr>
              <a:buFont typeface="Wingdings" charset="2"/>
              <a:buChar char="v"/>
            </a:pPr>
            <a:r>
              <a:rPr lang="en-US" dirty="0"/>
              <a:t> No need for labels</a:t>
            </a:r>
          </a:p>
          <a:p>
            <a:pPr>
              <a:buFont typeface="Wingdings" charset="2"/>
              <a:buChar char="v"/>
            </a:pPr>
            <a:endParaRPr lang="en-US" dirty="0"/>
          </a:p>
          <a:p>
            <a:pPr>
              <a:buFont typeface="Wingdings" charset="2"/>
              <a:buChar char="v"/>
            </a:pPr>
            <a:r>
              <a:rPr lang="en-US" dirty="0"/>
              <a:t> Only takes </a:t>
            </a:r>
            <a:r>
              <a:rPr lang="en-US" dirty="0">
                <a:solidFill>
                  <a:schemeClr val="accent1"/>
                </a:solidFill>
              </a:rPr>
              <a:t>40s</a:t>
            </a:r>
            <a:r>
              <a:rPr lang="en-US" dirty="0"/>
              <a:t> to train on a MacBook Air (2012 model)</a:t>
            </a:r>
          </a:p>
          <a:p>
            <a:pPr>
              <a:buFont typeface="Wingdings" charset="2"/>
              <a:buChar char="v"/>
            </a:pPr>
            <a:endParaRPr lang="en-US" dirty="0"/>
          </a:p>
          <a:p>
            <a:pPr>
              <a:buFont typeface="Wingdings" charset="2"/>
              <a:buChar char="v"/>
            </a:pPr>
            <a:r>
              <a:rPr lang="en-US" dirty="0"/>
              <a:t> Accuracy: 86% of accuracy</a:t>
            </a:r>
          </a:p>
        </p:txBody>
      </p:sp>
    </p:spTree>
    <p:extLst>
      <p:ext uri="{BB962C8B-B14F-4D97-AF65-F5344CB8AC3E}">
        <p14:creationId xmlns:p14="http://schemas.microsoft.com/office/powerpoint/2010/main" val="395955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Think Different</a:t>
            </a:r>
          </a:p>
        </p:txBody>
      </p:sp>
      <p:sp>
        <p:nvSpPr>
          <p:cNvPr id="3" name="Content Placeholder 2"/>
          <p:cNvSpPr>
            <a:spLocks noGrp="1"/>
          </p:cNvSpPr>
          <p:nvPr>
            <p:ph idx="1"/>
          </p:nvPr>
        </p:nvSpPr>
        <p:spPr>
          <a:xfrm>
            <a:off x="1024127" y="3329189"/>
            <a:ext cx="9720073" cy="1152659"/>
          </a:xfrm>
        </p:spPr>
        <p:txBody>
          <a:bodyPr>
            <a:normAutofit/>
          </a:bodyPr>
          <a:lstStyle/>
          <a:p>
            <a:pPr algn="ctr"/>
            <a:r>
              <a:rPr lang="en-US" sz="2800" dirty="0">
                <a:solidFill>
                  <a:schemeClr val="bg1"/>
                </a:solidFill>
              </a:rPr>
              <a:t>Do we need to train model on all the data points?</a:t>
            </a:r>
          </a:p>
        </p:txBody>
      </p:sp>
    </p:spTree>
    <p:extLst>
      <p:ext uri="{BB962C8B-B14F-4D97-AF65-F5344CB8AC3E}">
        <p14:creationId xmlns:p14="http://schemas.microsoft.com/office/powerpoint/2010/main" val="1068197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Version </a:t>
            </a:r>
            <a:r>
              <a:rPr lang="en-US" dirty="0" err="1"/>
              <a:t>cnn</a:t>
            </a:r>
            <a:r>
              <a:rPr lang="en-US" dirty="0"/>
              <a:t> using QBC</a:t>
            </a:r>
          </a:p>
        </p:txBody>
      </p:sp>
      <p:sp>
        <p:nvSpPr>
          <p:cNvPr id="3" name="Content Placeholder 2"/>
          <p:cNvSpPr>
            <a:spLocks noGrp="1"/>
          </p:cNvSpPr>
          <p:nvPr>
            <p:ph idx="1"/>
          </p:nvPr>
        </p:nvSpPr>
        <p:spPr/>
        <p:txBody>
          <a:bodyPr/>
          <a:lstStyle/>
          <a:p>
            <a:r>
              <a:rPr lang="en-US" dirty="0"/>
              <a:t>Inspired by QBC semi-supervised learning</a:t>
            </a:r>
          </a:p>
          <a:p>
            <a:endParaRPr lang="en-US" dirty="0"/>
          </a:p>
          <a:p>
            <a:r>
              <a:rPr lang="en-US" dirty="0"/>
              <a:t>QBC uses a committee of models. All models are trained using the currently available labeled data.</a:t>
            </a:r>
          </a:p>
          <a:p>
            <a:r>
              <a:rPr lang="en-US" dirty="0"/>
              <a:t>All models vote their predictions on the Un-Labeled pool.</a:t>
            </a:r>
          </a:p>
          <a:p>
            <a:endParaRPr lang="en-US" dirty="0"/>
          </a:p>
          <a:p>
            <a:r>
              <a:rPr lang="en-US" dirty="0"/>
              <a:t>How to define a different CNN?</a:t>
            </a:r>
          </a:p>
        </p:txBody>
      </p:sp>
    </p:spTree>
    <p:extLst>
      <p:ext uri="{BB962C8B-B14F-4D97-AF65-F5344CB8AC3E}">
        <p14:creationId xmlns:p14="http://schemas.microsoft.com/office/powerpoint/2010/main" val="1283906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problem and dataset</a:t>
            </a:r>
          </a:p>
        </p:txBody>
      </p:sp>
      <p:sp>
        <p:nvSpPr>
          <p:cNvPr id="3" name="Content Placeholder 2"/>
          <p:cNvSpPr>
            <a:spLocks noGrp="1"/>
          </p:cNvSpPr>
          <p:nvPr>
            <p:ph idx="1"/>
          </p:nvPr>
        </p:nvSpPr>
        <p:spPr>
          <a:xfrm>
            <a:off x="663909" y="3301384"/>
            <a:ext cx="3935799" cy="1911927"/>
          </a:xfrm>
        </p:spPr>
        <p:txBody>
          <a:bodyPr>
            <a:normAutofit lnSpcReduction="10000"/>
          </a:bodyPr>
          <a:lstStyle/>
          <a:p>
            <a:r>
              <a:rPr lang="en-US" dirty="0"/>
              <a:t>Problem </a:t>
            </a:r>
            <a:r>
              <a:rPr lang="mr-IN" dirty="0"/>
              <a:t>–</a:t>
            </a:r>
            <a:endParaRPr lang="en-US" dirty="0"/>
          </a:p>
          <a:p>
            <a:r>
              <a:rPr lang="en-US" dirty="0"/>
              <a:t>To build a multi-headed model that’s capable of detecting different types of of toxicity like threats, obscenity, insults, and identity-based hate.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601" y="2507674"/>
            <a:ext cx="6610648" cy="4045526"/>
          </a:xfrm>
          <a:prstGeom prst="rect">
            <a:avLst/>
          </a:prstGeom>
        </p:spPr>
      </p:pic>
      <p:sp>
        <p:nvSpPr>
          <p:cNvPr id="6" name="TextBox 5"/>
          <p:cNvSpPr txBox="1"/>
          <p:nvPr/>
        </p:nvSpPr>
        <p:spPr>
          <a:xfrm>
            <a:off x="5735782" y="2084832"/>
            <a:ext cx="1138453" cy="369332"/>
          </a:xfrm>
          <a:prstGeom prst="rect">
            <a:avLst/>
          </a:prstGeom>
          <a:noFill/>
        </p:spPr>
        <p:txBody>
          <a:bodyPr wrap="none" rtlCol="0">
            <a:spAutoFit/>
          </a:bodyPr>
          <a:lstStyle/>
          <a:p>
            <a:r>
              <a:rPr lang="en-US" dirty="0"/>
              <a:t>Dataset </a:t>
            </a:r>
            <a:r>
              <a:rPr lang="mr-IN" dirty="0"/>
              <a:t>–</a:t>
            </a:r>
            <a:r>
              <a:rPr lang="en-US" dirty="0"/>
              <a:t> </a:t>
            </a:r>
          </a:p>
        </p:txBody>
      </p:sp>
    </p:spTree>
    <p:extLst>
      <p:ext uri="{BB962C8B-B14F-4D97-AF65-F5344CB8AC3E}">
        <p14:creationId xmlns:p14="http://schemas.microsoft.com/office/powerpoint/2010/main" val="1503250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final version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0389" y="2084832"/>
            <a:ext cx="3180421" cy="4022725"/>
          </a:xfrm>
        </p:spPr>
      </p:pic>
      <p:sp>
        <p:nvSpPr>
          <p:cNvPr id="5" name="TextBox 4"/>
          <p:cNvSpPr txBox="1"/>
          <p:nvPr/>
        </p:nvSpPr>
        <p:spPr>
          <a:xfrm>
            <a:off x="1828800" y="3403697"/>
            <a:ext cx="2887329" cy="461665"/>
          </a:xfrm>
          <a:prstGeom prst="rect">
            <a:avLst/>
          </a:prstGeom>
          <a:noFill/>
        </p:spPr>
        <p:txBody>
          <a:bodyPr wrap="none" rtlCol="0">
            <a:spAutoFit/>
          </a:bodyPr>
          <a:lstStyle/>
          <a:p>
            <a:r>
              <a:rPr lang="en-US" sz="2400" dirty="0"/>
              <a:t>Different feature map</a:t>
            </a:r>
          </a:p>
        </p:txBody>
      </p:sp>
    </p:spTree>
    <p:extLst>
      <p:ext uri="{BB962C8B-B14F-4D97-AF65-F5344CB8AC3E}">
        <p14:creationId xmlns:p14="http://schemas.microsoft.com/office/powerpoint/2010/main" val="806830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
            </a:r>
          </a:p>
        </p:txBody>
      </p:sp>
      <p:sp>
        <p:nvSpPr>
          <p:cNvPr id="3" name="Content Placeholder 2"/>
          <p:cNvSpPr>
            <a:spLocks noGrp="1"/>
          </p:cNvSpPr>
          <p:nvPr>
            <p:ph idx="1"/>
          </p:nvPr>
        </p:nvSpPr>
        <p:spPr/>
        <p:txBody>
          <a:bodyPr/>
          <a:lstStyle/>
          <a:p>
            <a:r>
              <a:rPr lang="en-US" dirty="0"/>
              <a:t>Initially we have 1000 data points</a:t>
            </a:r>
          </a:p>
          <a:p>
            <a:endParaRPr lang="en-US" dirty="0"/>
          </a:p>
          <a:p>
            <a:r>
              <a:rPr lang="en-US" dirty="0"/>
              <a:t>Find 1000 data points with most uncertainty(conflict by committee) </a:t>
            </a:r>
          </a:p>
          <a:p>
            <a:endParaRPr lang="en-US" dirty="0"/>
          </a:p>
          <a:p>
            <a:r>
              <a:rPr lang="en-US" dirty="0"/>
              <a:t>For the normal CNN we just randomly add 1000 data to the labeled data pool</a:t>
            </a:r>
          </a:p>
          <a:p>
            <a:endParaRPr lang="en-US" dirty="0"/>
          </a:p>
          <a:p>
            <a:endParaRPr lang="en-US" dirty="0"/>
          </a:p>
        </p:txBody>
      </p:sp>
    </p:spTree>
    <p:extLst>
      <p:ext uri="{BB962C8B-B14F-4D97-AF65-F5344CB8AC3E}">
        <p14:creationId xmlns:p14="http://schemas.microsoft.com/office/powerpoint/2010/main" val="423825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759"/>
          <a:stretch/>
        </p:blipFill>
        <p:spPr>
          <a:xfrm>
            <a:off x="1998039" y="2286000"/>
            <a:ext cx="7635358" cy="4022725"/>
          </a:xfrm>
        </p:spPr>
      </p:pic>
    </p:spTree>
    <p:extLst>
      <p:ext uri="{BB962C8B-B14F-4D97-AF65-F5344CB8AC3E}">
        <p14:creationId xmlns:p14="http://schemas.microsoft.com/office/powerpoint/2010/main" val="556590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graphicFrame>
        <p:nvGraphicFramePr>
          <p:cNvPr id="4" name="Table 3"/>
          <p:cNvGraphicFramePr>
            <a:graphicFrameLocks noGrp="1"/>
          </p:cNvGraphicFramePr>
          <p:nvPr>
            <p:extLst>
              <p:ext uri="{D42A27DB-BD31-4B8C-83A1-F6EECF244321}">
                <p14:modId xmlns:p14="http://schemas.microsoft.com/office/powerpoint/2010/main" val="2311551278"/>
              </p:ext>
            </p:extLst>
          </p:nvPr>
        </p:nvGraphicFramePr>
        <p:xfrm>
          <a:off x="806414" y="2470086"/>
          <a:ext cx="9937785" cy="3785238"/>
        </p:xfrm>
        <a:graphic>
          <a:graphicData uri="http://schemas.openxmlformats.org/drawingml/2006/table">
            <a:tbl>
              <a:tblPr firstRow="1" bandRow="1">
                <a:tableStyleId>{5C22544A-7EE6-4342-B048-85BDC9FD1C3A}</a:tableStyleId>
              </a:tblPr>
              <a:tblGrid>
                <a:gridCol w="3312595">
                  <a:extLst>
                    <a:ext uri="{9D8B030D-6E8A-4147-A177-3AD203B41FA5}">
                      <a16:colId xmlns:a16="http://schemas.microsoft.com/office/drawing/2014/main" val="20000"/>
                    </a:ext>
                  </a:extLst>
                </a:gridCol>
                <a:gridCol w="3312595">
                  <a:extLst>
                    <a:ext uri="{9D8B030D-6E8A-4147-A177-3AD203B41FA5}">
                      <a16:colId xmlns:a16="http://schemas.microsoft.com/office/drawing/2014/main" val="20001"/>
                    </a:ext>
                  </a:extLst>
                </a:gridCol>
                <a:gridCol w="3312595">
                  <a:extLst>
                    <a:ext uri="{9D8B030D-6E8A-4147-A177-3AD203B41FA5}">
                      <a16:colId xmlns:a16="http://schemas.microsoft.com/office/drawing/2014/main" val="20002"/>
                    </a:ext>
                  </a:extLst>
                </a:gridCol>
              </a:tblGrid>
              <a:tr h="420582">
                <a:tc>
                  <a:txBody>
                    <a:bodyPr/>
                    <a:lstStyle/>
                    <a:p>
                      <a:r>
                        <a:rPr lang="en-US" dirty="0"/>
                        <a:t>Model</a:t>
                      </a:r>
                    </a:p>
                  </a:txBody>
                  <a:tcPr/>
                </a:tc>
                <a:tc>
                  <a:txBody>
                    <a:bodyPr/>
                    <a:lstStyle/>
                    <a:p>
                      <a:r>
                        <a:rPr lang="en-US" dirty="0"/>
                        <a:t>Accuracy</a:t>
                      </a:r>
                    </a:p>
                  </a:txBody>
                  <a:tcPr/>
                </a:tc>
                <a:tc>
                  <a:txBody>
                    <a:bodyPr/>
                    <a:lstStyle/>
                    <a:p>
                      <a:r>
                        <a:rPr lang="en-US" dirty="0"/>
                        <a:t>AUC</a:t>
                      </a:r>
                    </a:p>
                  </a:txBody>
                  <a:tcPr/>
                </a:tc>
                <a:extLst>
                  <a:ext uri="{0D108BD9-81ED-4DB2-BD59-A6C34878D82A}">
                    <a16:rowId xmlns:a16="http://schemas.microsoft.com/office/drawing/2014/main" val="10000"/>
                  </a:ext>
                </a:extLst>
              </a:tr>
              <a:tr h="420582">
                <a:tc>
                  <a:txBody>
                    <a:bodyPr/>
                    <a:lstStyle/>
                    <a:p>
                      <a:pPr algn="ctr"/>
                      <a:r>
                        <a:rPr lang="en-US" dirty="0"/>
                        <a:t>Logistic Regression</a:t>
                      </a:r>
                    </a:p>
                  </a:txBody>
                  <a:tcPr/>
                </a:tc>
                <a:tc>
                  <a:txBody>
                    <a:bodyPr/>
                    <a:lstStyle/>
                    <a:p>
                      <a:pPr algn="ctr" fontAlgn="b"/>
                      <a:r>
                        <a:rPr lang="fi-FI" sz="1800" kern="1200" dirty="0">
                          <a:solidFill>
                            <a:schemeClr val="dk1"/>
                          </a:solidFill>
                          <a:latin typeface="+mn-lt"/>
                          <a:ea typeface="+mn-ea"/>
                          <a:cs typeface="+mn-cs"/>
                        </a:rPr>
                        <a:t>0.8784</a:t>
                      </a:r>
                    </a:p>
                  </a:txBody>
                  <a:tcPr marL="6350" marR="6350" marT="6350" marB="0" anchor="b"/>
                </a:tc>
                <a:tc>
                  <a:txBody>
                    <a:bodyPr/>
                    <a:lstStyle/>
                    <a:p>
                      <a:pPr algn="ctr" fontAlgn="b"/>
                      <a:r>
                        <a:rPr lang="is-IS" sz="1800" kern="1200" dirty="0">
                          <a:solidFill>
                            <a:schemeClr val="dk1"/>
                          </a:solidFill>
                          <a:latin typeface="+mn-lt"/>
                          <a:ea typeface="+mn-ea"/>
                          <a:cs typeface="+mn-cs"/>
                        </a:rPr>
                        <a:t>0.9623</a:t>
                      </a:r>
                    </a:p>
                  </a:txBody>
                  <a:tcPr marL="6350" marR="6350" marT="6350" marB="0" anchor="b"/>
                </a:tc>
                <a:extLst>
                  <a:ext uri="{0D108BD9-81ED-4DB2-BD59-A6C34878D82A}">
                    <a16:rowId xmlns:a16="http://schemas.microsoft.com/office/drawing/2014/main" val="10001"/>
                  </a:ext>
                </a:extLst>
              </a:tr>
              <a:tr h="420582">
                <a:tc>
                  <a:txBody>
                    <a:bodyPr/>
                    <a:lstStyle/>
                    <a:p>
                      <a:pPr algn="ctr"/>
                      <a:r>
                        <a:rPr lang="en-US" dirty="0"/>
                        <a:t>Random Forrest</a:t>
                      </a:r>
                    </a:p>
                  </a:txBody>
                  <a:tcPr/>
                </a:tc>
                <a:tc>
                  <a:txBody>
                    <a:bodyPr/>
                    <a:lstStyle/>
                    <a:p>
                      <a:pPr algn="ctr" fontAlgn="b"/>
                      <a:r>
                        <a:rPr lang="cs-CZ" sz="1800" kern="1200" dirty="0">
                          <a:solidFill>
                            <a:schemeClr val="dk1"/>
                          </a:solidFill>
                          <a:latin typeface="+mn-lt"/>
                          <a:ea typeface="+mn-ea"/>
                          <a:cs typeface="+mn-cs"/>
                        </a:rPr>
                        <a:t>0.9148</a:t>
                      </a:r>
                    </a:p>
                  </a:txBody>
                  <a:tcPr marL="6350" marR="6350" marT="6350" marB="0" anchor="b"/>
                </a:tc>
                <a:tc>
                  <a:txBody>
                    <a:bodyPr/>
                    <a:lstStyle/>
                    <a:p>
                      <a:pPr algn="ctr" fontAlgn="b"/>
                      <a:r>
                        <a:rPr lang="nb-NO" sz="1800" kern="1200" dirty="0">
                          <a:solidFill>
                            <a:schemeClr val="dk1"/>
                          </a:solidFill>
                          <a:latin typeface="+mn-lt"/>
                          <a:ea typeface="+mn-ea"/>
                          <a:cs typeface="+mn-cs"/>
                        </a:rPr>
                        <a:t>0.9347</a:t>
                      </a:r>
                    </a:p>
                  </a:txBody>
                  <a:tcPr marL="6350" marR="6350" marT="6350" marB="0" anchor="b"/>
                </a:tc>
                <a:extLst>
                  <a:ext uri="{0D108BD9-81ED-4DB2-BD59-A6C34878D82A}">
                    <a16:rowId xmlns:a16="http://schemas.microsoft.com/office/drawing/2014/main" val="10002"/>
                  </a:ext>
                </a:extLst>
              </a:tr>
              <a:tr h="420582">
                <a:tc>
                  <a:txBody>
                    <a:bodyPr/>
                    <a:lstStyle/>
                    <a:p>
                      <a:pPr algn="ctr"/>
                      <a:r>
                        <a:rPr lang="en-US" dirty="0" err="1"/>
                        <a:t>XGBoost</a:t>
                      </a:r>
                      <a:endParaRPr lang="en-US" dirty="0"/>
                    </a:p>
                  </a:txBody>
                  <a:tcPr/>
                </a:tc>
                <a:tc>
                  <a:txBody>
                    <a:bodyPr/>
                    <a:lstStyle/>
                    <a:p>
                      <a:pPr algn="ctr" fontAlgn="b"/>
                      <a:r>
                        <a:rPr lang="cs-CZ" sz="1800" kern="1200" dirty="0">
                          <a:solidFill>
                            <a:schemeClr val="dk1"/>
                          </a:solidFill>
                          <a:latin typeface="+mn-lt"/>
                          <a:ea typeface="+mn-ea"/>
                          <a:cs typeface="+mn-cs"/>
                        </a:rPr>
                        <a:t>0.9192</a:t>
                      </a:r>
                    </a:p>
                  </a:txBody>
                  <a:tcPr marL="6350" marR="6350" marT="6350" marB="0" anchor="b"/>
                </a:tc>
                <a:tc>
                  <a:txBody>
                    <a:bodyPr/>
                    <a:lstStyle/>
                    <a:p>
                      <a:pPr algn="ctr" fontAlgn="b"/>
                      <a:r>
                        <a:rPr lang="nb-NO" sz="1800" kern="1200" dirty="0">
                          <a:solidFill>
                            <a:schemeClr val="dk1"/>
                          </a:solidFill>
                          <a:latin typeface="+mn-lt"/>
                          <a:ea typeface="+mn-ea"/>
                          <a:cs typeface="+mn-cs"/>
                        </a:rPr>
                        <a:t>0.9669</a:t>
                      </a:r>
                    </a:p>
                  </a:txBody>
                  <a:tcPr marL="6350" marR="6350" marT="6350" marB="0" anchor="b"/>
                </a:tc>
                <a:extLst>
                  <a:ext uri="{0D108BD9-81ED-4DB2-BD59-A6C34878D82A}">
                    <a16:rowId xmlns:a16="http://schemas.microsoft.com/office/drawing/2014/main" val="10003"/>
                  </a:ext>
                </a:extLst>
              </a:tr>
              <a:tr h="420582">
                <a:tc>
                  <a:txBody>
                    <a:bodyPr/>
                    <a:lstStyle/>
                    <a:p>
                      <a:pPr algn="ctr"/>
                      <a:r>
                        <a:rPr lang="en-US" dirty="0"/>
                        <a:t>CNN v1</a:t>
                      </a:r>
                    </a:p>
                  </a:txBody>
                  <a:tcPr/>
                </a:tc>
                <a:tc>
                  <a:txBody>
                    <a:bodyPr/>
                    <a:lstStyle/>
                    <a:p>
                      <a:pPr algn="ctr" fontAlgn="b"/>
                      <a:r>
                        <a:rPr lang="is-IS" sz="1800" kern="1200" dirty="0">
                          <a:solidFill>
                            <a:schemeClr val="dk1"/>
                          </a:solidFill>
                          <a:latin typeface="+mn-lt"/>
                          <a:ea typeface="+mn-ea"/>
                          <a:cs typeface="+mn-cs"/>
                        </a:rPr>
                        <a:t>0.8193</a:t>
                      </a:r>
                    </a:p>
                  </a:txBody>
                  <a:tcPr marL="6350" marR="6350" marT="6350" marB="0" anchor="b"/>
                </a:tc>
                <a:tc>
                  <a:txBody>
                    <a:bodyPr/>
                    <a:lstStyle/>
                    <a:p>
                      <a:pPr algn="ctr" fontAlgn="b"/>
                      <a:r>
                        <a:rPr lang="is-IS" sz="1800" kern="1200" dirty="0">
                          <a:solidFill>
                            <a:schemeClr val="dk1"/>
                          </a:solidFill>
                          <a:latin typeface="+mn-lt"/>
                          <a:ea typeface="+mn-ea"/>
                          <a:cs typeface="+mn-cs"/>
                        </a:rPr>
                        <a:t>0.5021</a:t>
                      </a:r>
                    </a:p>
                  </a:txBody>
                  <a:tcPr marL="6350" marR="6350" marT="6350" marB="0" anchor="b"/>
                </a:tc>
                <a:extLst>
                  <a:ext uri="{0D108BD9-81ED-4DB2-BD59-A6C34878D82A}">
                    <a16:rowId xmlns:a16="http://schemas.microsoft.com/office/drawing/2014/main" val="10004"/>
                  </a:ext>
                </a:extLst>
              </a:tr>
              <a:tr h="420582">
                <a:tc>
                  <a:txBody>
                    <a:bodyPr/>
                    <a:lstStyle/>
                    <a:p>
                      <a:pPr algn="ctr"/>
                      <a:r>
                        <a:rPr lang="en-US" dirty="0"/>
                        <a:t>CNN v2</a:t>
                      </a:r>
                    </a:p>
                  </a:txBody>
                  <a:tcPr/>
                </a:tc>
                <a:tc>
                  <a:txBody>
                    <a:bodyPr/>
                    <a:lstStyle/>
                    <a:p>
                      <a:pPr algn="ctr" fontAlgn="b"/>
                      <a:r>
                        <a:rPr lang="fi-FI" sz="1800" kern="1200" dirty="0">
                          <a:solidFill>
                            <a:schemeClr val="dk1"/>
                          </a:solidFill>
                          <a:latin typeface="+mn-lt"/>
                          <a:ea typeface="+mn-ea"/>
                          <a:cs typeface="+mn-cs"/>
                        </a:rPr>
                        <a:t>0.9790</a:t>
                      </a:r>
                    </a:p>
                  </a:txBody>
                  <a:tcPr marL="6350" marR="6350" marT="6350" marB="0" anchor="b"/>
                </a:tc>
                <a:tc>
                  <a:txBody>
                    <a:bodyPr/>
                    <a:lstStyle/>
                    <a:p>
                      <a:pPr algn="ctr" fontAlgn="b"/>
                      <a:r>
                        <a:rPr lang="nb-NO" sz="1800" kern="1200" dirty="0">
                          <a:solidFill>
                            <a:schemeClr val="dk1"/>
                          </a:solidFill>
                          <a:latin typeface="+mn-lt"/>
                          <a:ea typeface="+mn-ea"/>
                          <a:cs typeface="+mn-cs"/>
                        </a:rPr>
                        <a:t>0.9625</a:t>
                      </a:r>
                    </a:p>
                  </a:txBody>
                  <a:tcPr marL="6350" marR="6350" marT="6350" marB="0" anchor="b"/>
                </a:tc>
                <a:extLst>
                  <a:ext uri="{0D108BD9-81ED-4DB2-BD59-A6C34878D82A}">
                    <a16:rowId xmlns:a16="http://schemas.microsoft.com/office/drawing/2014/main" val="10005"/>
                  </a:ext>
                </a:extLst>
              </a:tr>
              <a:tr h="420582">
                <a:tc>
                  <a:txBody>
                    <a:bodyPr/>
                    <a:lstStyle/>
                    <a:p>
                      <a:pPr algn="ctr"/>
                      <a:r>
                        <a:rPr lang="en-US" dirty="0"/>
                        <a:t>LSTM</a:t>
                      </a:r>
                    </a:p>
                  </a:txBody>
                  <a:tcPr/>
                </a:tc>
                <a:tc>
                  <a:txBody>
                    <a:bodyPr/>
                    <a:lstStyle/>
                    <a:p>
                      <a:pPr algn="ctr" fontAlgn="b"/>
                      <a:r>
                        <a:rPr lang="nb-NO" sz="1800" kern="1200" dirty="0">
                          <a:solidFill>
                            <a:schemeClr val="dk1"/>
                          </a:solidFill>
                          <a:latin typeface="+mn-lt"/>
                          <a:ea typeface="+mn-ea"/>
                          <a:cs typeface="+mn-cs"/>
                        </a:rPr>
                        <a:t>0.9815</a:t>
                      </a:r>
                    </a:p>
                  </a:txBody>
                  <a:tcPr marL="6350" marR="6350" marT="6350" marB="0" anchor="b"/>
                </a:tc>
                <a:tc>
                  <a:txBody>
                    <a:bodyPr/>
                    <a:lstStyle/>
                    <a:p>
                      <a:pPr algn="ctr" fontAlgn="b"/>
                      <a:r>
                        <a:rPr lang="nb-NO" sz="1800" kern="1200" dirty="0">
                          <a:solidFill>
                            <a:schemeClr val="dk1"/>
                          </a:solidFill>
                          <a:latin typeface="+mn-lt"/>
                          <a:ea typeface="+mn-ea"/>
                          <a:cs typeface="+mn-cs"/>
                        </a:rPr>
                        <a:t>0.9731</a:t>
                      </a:r>
                    </a:p>
                  </a:txBody>
                  <a:tcPr marL="6350" marR="6350" marT="6350" marB="0" anchor="b"/>
                </a:tc>
                <a:extLst>
                  <a:ext uri="{0D108BD9-81ED-4DB2-BD59-A6C34878D82A}">
                    <a16:rowId xmlns:a16="http://schemas.microsoft.com/office/drawing/2014/main" val="10006"/>
                  </a:ext>
                </a:extLst>
              </a:tr>
              <a:tr h="420582">
                <a:tc>
                  <a:txBody>
                    <a:bodyPr/>
                    <a:lstStyle/>
                    <a:p>
                      <a:pPr algn="ctr"/>
                      <a:r>
                        <a:rPr lang="en-US" dirty="0"/>
                        <a:t>LDA</a:t>
                      </a:r>
                    </a:p>
                  </a:txBody>
                  <a:tcPr/>
                </a:tc>
                <a:tc>
                  <a:txBody>
                    <a:bodyPr/>
                    <a:lstStyle/>
                    <a:p>
                      <a:pPr algn="ctr" fontAlgn="b"/>
                      <a:r>
                        <a:rPr lang="is-IS" sz="1800" kern="1200" dirty="0">
                          <a:solidFill>
                            <a:schemeClr val="dk1"/>
                          </a:solidFill>
                          <a:latin typeface="+mn-lt"/>
                          <a:ea typeface="+mn-ea"/>
                          <a:cs typeface="+mn-cs"/>
                        </a:rPr>
                        <a:t>0.8605</a:t>
                      </a:r>
                    </a:p>
                  </a:txBody>
                  <a:tcPr marL="6350" marR="6350" marT="6350" marB="0" anchor="b"/>
                </a:tc>
                <a:tc>
                  <a:txBody>
                    <a:bodyPr/>
                    <a:lstStyle/>
                    <a:p>
                      <a:pPr algn="ctr" fontAlgn="b"/>
                      <a:r>
                        <a:rPr lang="mr-IN" sz="1800" kern="1200" dirty="0" err="1">
                          <a:solidFill>
                            <a:schemeClr val="dk1"/>
                          </a:solidFill>
                          <a:latin typeface="+mn-lt"/>
                          <a:ea typeface="+mn-ea"/>
                          <a:cs typeface="+mn-cs"/>
                        </a:rPr>
                        <a:t>N</a:t>
                      </a:r>
                      <a:r>
                        <a:rPr lang="mr-IN" sz="1800" kern="1200" dirty="0">
                          <a:solidFill>
                            <a:schemeClr val="dk1"/>
                          </a:solidFill>
                          <a:latin typeface="+mn-lt"/>
                          <a:ea typeface="+mn-ea"/>
                          <a:cs typeface="+mn-cs"/>
                        </a:rPr>
                        <a:t>/</a:t>
                      </a:r>
                      <a:r>
                        <a:rPr lang="mr-IN" sz="1800" kern="1200" dirty="0" err="1">
                          <a:solidFill>
                            <a:schemeClr val="dk1"/>
                          </a:solidFill>
                          <a:latin typeface="+mn-lt"/>
                          <a:ea typeface="+mn-ea"/>
                          <a:cs typeface="+mn-cs"/>
                        </a:rPr>
                        <a:t>A</a:t>
                      </a:r>
                      <a:endParaRPr lang="mr-IN" sz="1800" kern="1200" dirty="0">
                        <a:solidFill>
                          <a:schemeClr val="dk1"/>
                        </a:solidFill>
                        <a:latin typeface="+mn-lt"/>
                        <a:ea typeface="+mn-ea"/>
                        <a:cs typeface="+mn-cs"/>
                      </a:endParaRPr>
                    </a:p>
                  </a:txBody>
                  <a:tcPr marL="6350" marR="6350" marT="6350" marB="0" anchor="b"/>
                </a:tc>
                <a:extLst>
                  <a:ext uri="{0D108BD9-81ED-4DB2-BD59-A6C34878D82A}">
                    <a16:rowId xmlns:a16="http://schemas.microsoft.com/office/drawing/2014/main" val="10007"/>
                  </a:ext>
                </a:extLst>
              </a:tr>
              <a:tr h="420582">
                <a:tc>
                  <a:txBody>
                    <a:bodyPr/>
                    <a:lstStyle/>
                    <a:p>
                      <a:pPr algn="ctr"/>
                      <a:r>
                        <a:rPr lang="en-US" dirty="0"/>
                        <a:t>CNN final</a:t>
                      </a:r>
                    </a:p>
                  </a:txBody>
                  <a:tcPr/>
                </a:tc>
                <a:tc>
                  <a:txBody>
                    <a:bodyPr/>
                    <a:lstStyle/>
                    <a:p>
                      <a:pPr algn="ctr" fontAlgn="b"/>
                      <a:r>
                        <a:rPr lang="mr-IN" sz="1800" kern="1200" dirty="0" err="1">
                          <a:solidFill>
                            <a:schemeClr val="dk1"/>
                          </a:solidFill>
                          <a:latin typeface="+mn-lt"/>
                          <a:ea typeface="+mn-ea"/>
                          <a:cs typeface="+mn-cs"/>
                        </a:rPr>
                        <a:t>N</a:t>
                      </a:r>
                      <a:r>
                        <a:rPr lang="mr-IN" sz="1800" kern="1200" dirty="0">
                          <a:solidFill>
                            <a:schemeClr val="dk1"/>
                          </a:solidFill>
                          <a:latin typeface="+mn-lt"/>
                          <a:ea typeface="+mn-ea"/>
                          <a:cs typeface="+mn-cs"/>
                        </a:rPr>
                        <a:t>/</a:t>
                      </a:r>
                      <a:r>
                        <a:rPr lang="mr-IN" sz="1800" kern="1200" dirty="0" err="1">
                          <a:solidFill>
                            <a:schemeClr val="dk1"/>
                          </a:solidFill>
                          <a:latin typeface="+mn-lt"/>
                          <a:ea typeface="+mn-ea"/>
                          <a:cs typeface="+mn-cs"/>
                        </a:rPr>
                        <a:t>A</a:t>
                      </a:r>
                      <a:endParaRPr lang="mr-IN" sz="1800" kern="1200" dirty="0">
                        <a:solidFill>
                          <a:schemeClr val="dk1"/>
                        </a:solidFill>
                        <a:latin typeface="+mn-lt"/>
                        <a:ea typeface="+mn-ea"/>
                        <a:cs typeface="+mn-cs"/>
                      </a:endParaRPr>
                    </a:p>
                  </a:txBody>
                  <a:tcPr marL="6350" marR="6350" marT="6350" marB="0" anchor="b"/>
                </a:tc>
                <a:tc>
                  <a:txBody>
                    <a:bodyPr/>
                    <a:lstStyle/>
                    <a:p>
                      <a:pPr algn="ctr" fontAlgn="b"/>
                      <a:r>
                        <a:rPr lang="it-IT" sz="1800" kern="1200" dirty="0">
                          <a:solidFill>
                            <a:schemeClr val="dk1"/>
                          </a:solidFill>
                          <a:latin typeface="+mn-lt"/>
                          <a:ea typeface="+mn-ea"/>
                          <a:cs typeface="+mn-cs"/>
                        </a:rPr>
                        <a:t>0.9423</a:t>
                      </a:r>
                    </a:p>
                  </a:txBody>
                  <a:tcPr marL="6350" marR="6350" marT="6350" marB="0" anchor="b"/>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7151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14" y="2878473"/>
            <a:ext cx="3489815" cy="1499616"/>
          </a:xfrm>
        </p:spPr>
        <p:txBody>
          <a:bodyPr/>
          <a:lstStyle/>
          <a:p>
            <a:r>
              <a:rPr lang="en-US" dirty="0"/>
              <a:t>It’s demo time</a:t>
            </a:r>
          </a:p>
        </p:txBody>
      </p:sp>
    </p:spTree>
    <p:extLst>
      <p:ext uri="{BB962C8B-B14F-4D97-AF65-F5344CB8AC3E}">
        <p14:creationId xmlns:p14="http://schemas.microsoft.com/office/powerpoint/2010/main" val="1966382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5200" y="2798064"/>
            <a:ext cx="3748314" cy="1499616"/>
          </a:xfrm>
        </p:spPr>
        <p:txBody>
          <a:bodyPr/>
          <a:lstStyle/>
          <a:p>
            <a:r>
              <a:rPr lang="en-US"/>
              <a:t>Thank you</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8012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092" y="387927"/>
            <a:ext cx="6306575" cy="6289964"/>
          </a:xfrm>
          <a:prstGeom prst="rect">
            <a:avLst/>
          </a:prstGeom>
        </p:spPr>
      </p:pic>
      <p:sp>
        <p:nvSpPr>
          <p:cNvPr id="6" name="TextBox 5"/>
          <p:cNvSpPr txBox="1"/>
          <p:nvPr/>
        </p:nvSpPr>
        <p:spPr>
          <a:xfrm>
            <a:off x="1801091" y="2748079"/>
            <a:ext cx="2369127" cy="1569660"/>
          </a:xfrm>
          <a:prstGeom prst="rect">
            <a:avLst/>
          </a:prstGeom>
          <a:noFill/>
        </p:spPr>
        <p:txBody>
          <a:bodyPr wrap="square" rtlCol="0">
            <a:spAutoFit/>
          </a:bodyPr>
          <a:lstStyle/>
          <a:p>
            <a:r>
              <a:rPr lang="en-US" sz="2400" dirty="0"/>
              <a:t>Word Maps </a:t>
            </a:r>
            <a:r>
              <a:rPr lang="en-US" sz="2400"/>
              <a:t>for different toxic labels</a:t>
            </a:r>
          </a:p>
          <a:p>
            <a:endParaRPr lang="en-US" sz="2400" dirty="0"/>
          </a:p>
        </p:txBody>
      </p:sp>
      <p:sp>
        <p:nvSpPr>
          <p:cNvPr id="7" name="TextBox 6"/>
          <p:cNvSpPr txBox="1"/>
          <p:nvPr/>
        </p:nvSpPr>
        <p:spPr>
          <a:xfrm>
            <a:off x="1605846" y="6168981"/>
            <a:ext cx="2759616" cy="261610"/>
          </a:xfrm>
          <a:prstGeom prst="rect">
            <a:avLst/>
          </a:prstGeom>
          <a:noFill/>
        </p:spPr>
        <p:txBody>
          <a:bodyPr wrap="square" rtlCol="0">
            <a:spAutoFit/>
          </a:bodyPr>
          <a:lstStyle/>
          <a:p>
            <a:r>
              <a:rPr lang="en-US" sz="1100" dirty="0"/>
              <a:t>Image courtesy: </a:t>
            </a:r>
            <a:r>
              <a:rPr lang="en-US" sz="1100" dirty="0" err="1"/>
              <a:t>Jagan</a:t>
            </a:r>
            <a:r>
              <a:rPr lang="en-US" sz="1100" dirty="0"/>
              <a:t> | </a:t>
            </a:r>
            <a:r>
              <a:rPr lang="en-US" sz="1100" dirty="0" err="1"/>
              <a:t>Kaggle</a:t>
            </a:r>
            <a:r>
              <a:rPr lang="en-US" sz="1100" dirty="0"/>
              <a:t> participant </a:t>
            </a:r>
          </a:p>
        </p:txBody>
      </p:sp>
    </p:spTree>
    <p:extLst>
      <p:ext uri="{BB962C8B-B14F-4D97-AF65-F5344CB8AC3E}">
        <p14:creationId xmlns:p14="http://schemas.microsoft.com/office/powerpoint/2010/main" val="1890625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a:t>
            </a:r>
          </a:p>
        </p:txBody>
      </p:sp>
      <p:sp>
        <p:nvSpPr>
          <p:cNvPr id="3" name="Content Placeholder 2"/>
          <p:cNvSpPr>
            <a:spLocks noGrp="1"/>
          </p:cNvSpPr>
          <p:nvPr>
            <p:ph idx="1"/>
          </p:nvPr>
        </p:nvSpPr>
        <p:spPr/>
        <p:txBody>
          <a:bodyPr/>
          <a:lstStyle/>
          <a:p>
            <a:r>
              <a:rPr lang="en-US" dirty="0"/>
              <a:t>1. Cleaning data by removing shortcuts</a:t>
            </a:r>
          </a:p>
          <a:p>
            <a:pPr lvl="1"/>
            <a:r>
              <a:rPr lang="en-US" dirty="0"/>
              <a:t>Input </a:t>
            </a:r>
            <a:r>
              <a:rPr lang="mr-IN" dirty="0"/>
              <a:t>–</a:t>
            </a:r>
            <a:r>
              <a:rPr lang="en-US" dirty="0"/>
              <a:t> What’s the time right now? | Output </a:t>
            </a:r>
            <a:r>
              <a:rPr lang="mr-IN" dirty="0"/>
              <a:t>–</a:t>
            </a:r>
            <a:r>
              <a:rPr lang="en-US" dirty="0"/>
              <a:t> What is the time now?</a:t>
            </a:r>
          </a:p>
          <a:p>
            <a:pPr lvl="1"/>
            <a:r>
              <a:rPr lang="en-US" dirty="0"/>
              <a:t>Remove null values</a:t>
            </a:r>
          </a:p>
          <a:p>
            <a:pPr marL="128016" lvl="1" indent="0">
              <a:buNone/>
            </a:pPr>
            <a:endParaRPr lang="en-US" dirty="0"/>
          </a:p>
          <a:p>
            <a:pPr marL="128016" lvl="1" indent="0">
              <a:buNone/>
            </a:pPr>
            <a:r>
              <a:rPr lang="en-US" sz="2200" dirty="0"/>
              <a:t>2. Using TFIDF(Term Frequency Inverse Document Frequency)</a:t>
            </a:r>
          </a:p>
          <a:p>
            <a:pPr marL="128016" lvl="1" indent="0">
              <a:buNone/>
            </a:pPr>
            <a:endParaRPr lang="en-US" dirty="0"/>
          </a:p>
          <a:p>
            <a:pPr marL="128016" lvl="1"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728" y="3933583"/>
            <a:ext cx="4083683" cy="2576945"/>
          </a:xfrm>
          <a:prstGeom prst="rect">
            <a:avLst/>
          </a:prstGeom>
        </p:spPr>
      </p:pic>
    </p:spTree>
    <p:extLst>
      <p:ext uri="{BB962C8B-B14F-4D97-AF65-F5344CB8AC3E}">
        <p14:creationId xmlns:p14="http://schemas.microsoft.com/office/powerpoint/2010/main" val="491289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Chart</a:t>
            </a:r>
          </a:p>
        </p:txBody>
      </p:sp>
      <p:sp>
        <p:nvSpPr>
          <p:cNvPr id="8" name="Rectangle 7"/>
          <p:cNvSpPr/>
          <p:nvPr/>
        </p:nvSpPr>
        <p:spPr>
          <a:xfrm>
            <a:off x="428381" y="2632364"/>
            <a:ext cx="1719072" cy="1717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a:p>
            <a:pPr algn="ctr"/>
            <a:r>
              <a:rPr lang="en-US" dirty="0"/>
              <a:t>Data</a:t>
            </a:r>
          </a:p>
        </p:txBody>
      </p:sp>
      <p:sp>
        <p:nvSpPr>
          <p:cNvPr id="9" name="Rectangle 8"/>
          <p:cNvSpPr/>
          <p:nvPr/>
        </p:nvSpPr>
        <p:spPr>
          <a:xfrm>
            <a:off x="2825217" y="2632363"/>
            <a:ext cx="1719072" cy="1717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a:t>
            </a:r>
          </a:p>
          <a:p>
            <a:pPr algn="ctr"/>
            <a:r>
              <a:rPr lang="en-US" dirty="0"/>
              <a:t>Data</a:t>
            </a:r>
          </a:p>
        </p:txBody>
      </p:sp>
      <p:sp>
        <p:nvSpPr>
          <p:cNvPr id="10" name="Rectangle 9"/>
          <p:cNvSpPr/>
          <p:nvPr/>
        </p:nvSpPr>
        <p:spPr>
          <a:xfrm>
            <a:off x="5222053" y="2632362"/>
            <a:ext cx="1719072" cy="1717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Tokenize to</a:t>
            </a:r>
          </a:p>
          <a:p>
            <a:pPr algn="ctr"/>
            <a:r>
              <a:rPr lang="en-US" dirty="0"/>
              <a:t>TFIDF</a:t>
            </a:r>
          </a:p>
        </p:txBody>
      </p:sp>
      <p:sp>
        <p:nvSpPr>
          <p:cNvPr id="11" name="Rectangle 10"/>
          <p:cNvSpPr/>
          <p:nvPr/>
        </p:nvSpPr>
        <p:spPr>
          <a:xfrm>
            <a:off x="7618889" y="2632361"/>
            <a:ext cx="1719072" cy="1717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Fit</a:t>
            </a:r>
          </a:p>
          <a:p>
            <a:pPr algn="ctr"/>
            <a:r>
              <a:rPr lang="en-US" dirty="0"/>
              <a:t>Model</a:t>
            </a:r>
          </a:p>
        </p:txBody>
      </p:sp>
      <p:sp>
        <p:nvSpPr>
          <p:cNvPr id="12" name="Rectangle 11"/>
          <p:cNvSpPr/>
          <p:nvPr/>
        </p:nvSpPr>
        <p:spPr>
          <a:xfrm>
            <a:off x="10015725" y="2632360"/>
            <a:ext cx="1719072" cy="1717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a:t>
            </a:r>
          </a:p>
          <a:p>
            <a:pPr algn="ctr"/>
            <a:r>
              <a:rPr lang="en-US" dirty="0"/>
              <a:t>Prediction</a:t>
            </a:r>
          </a:p>
        </p:txBody>
      </p:sp>
      <p:cxnSp>
        <p:nvCxnSpPr>
          <p:cNvPr id="14" name="Straight Arrow Connector 13"/>
          <p:cNvCxnSpPr/>
          <p:nvPr/>
        </p:nvCxnSpPr>
        <p:spPr>
          <a:xfrm>
            <a:off x="2216725" y="3491341"/>
            <a:ext cx="525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55126" y="3475534"/>
            <a:ext cx="525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22277" y="3467663"/>
            <a:ext cx="525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434920" y="3469678"/>
            <a:ext cx="525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D0D6-B828-AA46-AE7C-33DF093812A7}"/>
              </a:ext>
            </a:extLst>
          </p:cNvPr>
          <p:cNvSpPr>
            <a:spLocks noGrp="1"/>
          </p:cNvSpPr>
          <p:nvPr>
            <p:ph type="title"/>
          </p:nvPr>
        </p:nvSpPr>
        <p:spPr/>
        <p:txBody>
          <a:bodyPr/>
          <a:lstStyle/>
          <a:p>
            <a:r>
              <a:rPr lang="en-US" altLang="zh-CN" dirty="0" err="1"/>
              <a:t>paperspace</a:t>
            </a:r>
            <a:endParaRPr lang="en-US" dirty="0"/>
          </a:p>
        </p:txBody>
      </p:sp>
      <p:graphicFrame>
        <p:nvGraphicFramePr>
          <p:cNvPr id="11" name="Content Placeholder 10">
            <a:extLst>
              <a:ext uri="{FF2B5EF4-FFF2-40B4-BE49-F238E27FC236}">
                <a16:creationId xmlns:a16="http://schemas.microsoft.com/office/drawing/2014/main" id="{B1F9C741-2FAC-8940-BD33-66CC1C72CAC0}"/>
              </a:ext>
            </a:extLst>
          </p:cNvPr>
          <p:cNvGraphicFramePr>
            <a:graphicFrameLocks noGrp="1"/>
          </p:cNvGraphicFramePr>
          <p:nvPr>
            <p:ph idx="1"/>
            <p:extLst>
              <p:ext uri="{D42A27DB-BD31-4B8C-83A1-F6EECF244321}">
                <p14:modId xmlns:p14="http://schemas.microsoft.com/office/powerpoint/2010/main" val="3879619196"/>
              </p:ext>
            </p:extLst>
          </p:nvPr>
        </p:nvGraphicFramePr>
        <p:xfrm>
          <a:off x="1492624" y="2657668"/>
          <a:ext cx="7974105" cy="1112520"/>
        </p:xfrm>
        <a:graphic>
          <a:graphicData uri="http://schemas.openxmlformats.org/drawingml/2006/table">
            <a:tbl>
              <a:tblPr firstRow="1" bandRow="1">
                <a:tableStyleId>{5C22544A-7EE6-4342-B048-85BDC9FD1C3A}</a:tableStyleId>
              </a:tblPr>
              <a:tblGrid>
                <a:gridCol w="2658035">
                  <a:extLst>
                    <a:ext uri="{9D8B030D-6E8A-4147-A177-3AD203B41FA5}">
                      <a16:colId xmlns:a16="http://schemas.microsoft.com/office/drawing/2014/main" val="301110081"/>
                    </a:ext>
                  </a:extLst>
                </a:gridCol>
                <a:gridCol w="2658035">
                  <a:extLst>
                    <a:ext uri="{9D8B030D-6E8A-4147-A177-3AD203B41FA5}">
                      <a16:colId xmlns:a16="http://schemas.microsoft.com/office/drawing/2014/main" val="2203508763"/>
                    </a:ext>
                  </a:extLst>
                </a:gridCol>
                <a:gridCol w="2658035">
                  <a:extLst>
                    <a:ext uri="{9D8B030D-6E8A-4147-A177-3AD203B41FA5}">
                      <a16:colId xmlns:a16="http://schemas.microsoft.com/office/drawing/2014/main" val="2540631372"/>
                    </a:ext>
                  </a:extLst>
                </a:gridCol>
              </a:tblGrid>
              <a:tr h="370840">
                <a:tc>
                  <a:txBody>
                    <a:bodyPr/>
                    <a:lstStyle/>
                    <a:p>
                      <a:r>
                        <a:rPr lang="en-US" altLang="zh-CN" dirty="0"/>
                        <a:t>model</a:t>
                      </a:r>
                      <a:endParaRPr lang="en-US" dirty="0"/>
                    </a:p>
                  </a:txBody>
                  <a:tcPr/>
                </a:tc>
                <a:tc>
                  <a:txBody>
                    <a:bodyPr/>
                    <a:lstStyle/>
                    <a:p>
                      <a:r>
                        <a:rPr lang="en-US" altLang="zh-CN" dirty="0"/>
                        <a:t>without</a:t>
                      </a:r>
                      <a:r>
                        <a:rPr lang="zh-CN" altLang="en-US" dirty="0"/>
                        <a:t> </a:t>
                      </a:r>
                      <a:r>
                        <a:rPr lang="en-US" altLang="zh-CN" dirty="0"/>
                        <a:t>P4000</a:t>
                      </a:r>
                      <a:r>
                        <a:rPr lang="zh-CN" altLang="en-US" dirty="0"/>
                        <a:t> </a:t>
                      </a:r>
                      <a:r>
                        <a:rPr lang="en-US" altLang="zh-CN" dirty="0"/>
                        <a:t>GPU</a:t>
                      </a:r>
                      <a:endParaRPr lang="en-US" dirty="0"/>
                    </a:p>
                  </a:txBody>
                  <a:tcPr/>
                </a:tc>
                <a:tc>
                  <a:txBody>
                    <a:bodyPr/>
                    <a:lstStyle/>
                    <a:p>
                      <a:r>
                        <a:rPr lang="en-US" altLang="zh-CN" dirty="0"/>
                        <a:t>with</a:t>
                      </a:r>
                      <a:r>
                        <a:rPr lang="zh-CN" altLang="en-US" dirty="0"/>
                        <a:t> </a:t>
                      </a:r>
                      <a:r>
                        <a:rPr lang="en-US" altLang="zh-CN" dirty="0"/>
                        <a:t>P4000</a:t>
                      </a:r>
                      <a:r>
                        <a:rPr lang="zh-CN" altLang="en-US" dirty="0"/>
                        <a:t> </a:t>
                      </a:r>
                      <a:r>
                        <a:rPr lang="en-US" altLang="zh-CN" dirty="0"/>
                        <a:t>GPU</a:t>
                      </a:r>
                      <a:endParaRPr lang="en-US" dirty="0"/>
                    </a:p>
                  </a:txBody>
                  <a:tcPr/>
                </a:tc>
                <a:extLst>
                  <a:ext uri="{0D108BD9-81ED-4DB2-BD59-A6C34878D82A}">
                    <a16:rowId xmlns:a16="http://schemas.microsoft.com/office/drawing/2014/main" val="4237011096"/>
                  </a:ext>
                </a:extLst>
              </a:tr>
              <a:tr h="370840">
                <a:tc>
                  <a:txBody>
                    <a:bodyPr/>
                    <a:lstStyle/>
                    <a:p>
                      <a:r>
                        <a:rPr lang="en-US" altLang="zh-CN" dirty="0"/>
                        <a:t>CNN</a:t>
                      </a:r>
                      <a:r>
                        <a:rPr lang="zh-CN" altLang="en-US" dirty="0"/>
                        <a:t> </a:t>
                      </a:r>
                      <a:r>
                        <a:rPr lang="en-US" altLang="zh-CN" dirty="0"/>
                        <a:t>5-epoch</a:t>
                      </a:r>
                      <a:endParaRPr lang="en-US" dirty="0"/>
                    </a:p>
                  </a:txBody>
                  <a:tcPr/>
                </a:tc>
                <a:tc>
                  <a:txBody>
                    <a:bodyPr/>
                    <a:lstStyle/>
                    <a:p>
                      <a:r>
                        <a:rPr lang="en-US" altLang="zh-CN" dirty="0"/>
                        <a:t>4</a:t>
                      </a:r>
                      <a:r>
                        <a:rPr lang="zh-CN" altLang="en-US" dirty="0"/>
                        <a:t> </a:t>
                      </a:r>
                      <a:r>
                        <a:rPr lang="en-US" altLang="zh-CN" dirty="0"/>
                        <a:t>hours</a:t>
                      </a:r>
                      <a:endParaRPr lang="en-US" dirty="0"/>
                    </a:p>
                  </a:txBody>
                  <a:tcPr/>
                </a:tc>
                <a:tc>
                  <a:txBody>
                    <a:bodyPr/>
                    <a:lstStyle/>
                    <a:p>
                      <a:r>
                        <a:rPr lang="en-US" altLang="zh-CN" dirty="0"/>
                        <a:t>5</a:t>
                      </a:r>
                      <a:r>
                        <a:rPr lang="zh-CN" altLang="en-US" dirty="0"/>
                        <a:t> </a:t>
                      </a:r>
                      <a:r>
                        <a:rPr lang="en-US" altLang="zh-CN" dirty="0"/>
                        <a:t>minutes</a:t>
                      </a:r>
                      <a:endParaRPr lang="en-US" dirty="0"/>
                    </a:p>
                  </a:txBody>
                  <a:tcPr/>
                </a:tc>
                <a:extLst>
                  <a:ext uri="{0D108BD9-81ED-4DB2-BD59-A6C34878D82A}">
                    <a16:rowId xmlns:a16="http://schemas.microsoft.com/office/drawing/2014/main" val="689300989"/>
                  </a:ext>
                </a:extLst>
              </a:tr>
              <a:tr h="370840">
                <a:tc>
                  <a:txBody>
                    <a:bodyPr/>
                    <a:lstStyle/>
                    <a:p>
                      <a:r>
                        <a:rPr lang="en-US" altLang="zh-CN" dirty="0"/>
                        <a:t>LSTM</a:t>
                      </a:r>
                      <a:endParaRPr lang="en-US" dirty="0"/>
                    </a:p>
                  </a:txBody>
                  <a:tcPr/>
                </a:tc>
                <a:tc>
                  <a:txBody>
                    <a:bodyPr/>
                    <a:lstStyle/>
                    <a:p>
                      <a:r>
                        <a:rPr lang="en-US" altLang="zh-CN" dirty="0"/>
                        <a:t>6~8</a:t>
                      </a:r>
                      <a:r>
                        <a:rPr lang="zh-CN" altLang="en-US" dirty="0"/>
                        <a:t> </a:t>
                      </a:r>
                      <a:r>
                        <a:rPr lang="en-US" altLang="zh-CN" dirty="0"/>
                        <a:t>hours</a:t>
                      </a:r>
                      <a:endParaRPr lang="en-US" dirty="0"/>
                    </a:p>
                  </a:txBody>
                  <a:tcPr/>
                </a:tc>
                <a:tc>
                  <a:txBody>
                    <a:bodyPr/>
                    <a:lstStyle/>
                    <a:p>
                      <a:r>
                        <a:rPr lang="en-US" altLang="zh-CN" dirty="0"/>
                        <a:t>30</a:t>
                      </a:r>
                      <a:r>
                        <a:rPr lang="zh-CN" altLang="en-US" dirty="0"/>
                        <a:t> </a:t>
                      </a:r>
                      <a:r>
                        <a:rPr lang="en-US" altLang="zh-CN" dirty="0"/>
                        <a:t>minutes</a:t>
                      </a:r>
                      <a:endParaRPr lang="en-US" dirty="0"/>
                    </a:p>
                  </a:txBody>
                  <a:tcPr/>
                </a:tc>
                <a:extLst>
                  <a:ext uri="{0D108BD9-81ED-4DB2-BD59-A6C34878D82A}">
                    <a16:rowId xmlns:a16="http://schemas.microsoft.com/office/drawing/2014/main" val="3242981996"/>
                  </a:ext>
                </a:extLst>
              </a:tr>
            </a:tbl>
          </a:graphicData>
        </a:graphic>
      </p:graphicFrame>
      <p:sp>
        <p:nvSpPr>
          <p:cNvPr id="12" name="TextBox 11">
            <a:extLst>
              <a:ext uri="{FF2B5EF4-FFF2-40B4-BE49-F238E27FC236}">
                <a16:creationId xmlns:a16="http://schemas.microsoft.com/office/drawing/2014/main" id="{FFAF37EF-16C5-B041-8E87-9A070884DC50}"/>
              </a:ext>
            </a:extLst>
          </p:cNvPr>
          <p:cNvSpPr txBox="1"/>
          <p:nvPr/>
        </p:nvSpPr>
        <p:spPr>
          <a:xfrm>
            <a:off x="1492624" y="4343025"/>
            <a:ext cx="7830926" cy="707886"/>
          </a:xfrm>
          <a:prstGeom prst="rect">
            <a:avLst/>
          </a:prstGeom>
          <a:noFill/>
        </p:spPr>
        <p:txBody>
          <a:bodyPr wrap="square" rtlCol="0">
            <a:spAutoFit/>
          </a:bodyPr>
          <a:lstStyle/>
          <a:p>
            <a:r>
              <a:rPr lang="en-US" altLang="zh-CN" sz="2000" dirty="0"/>
              <a:t>It</a:t>
            </a:r>
            <a:r>
              <a:rPr lang="zh-CN" altLang="en-US" sz="2000" dirty="0"/>
              <a:t> </a:t>
            </a:r>
            <a:r>
              <a:rPr lang="en-US" altLang="zh-CN" sz="2000" dirty="0"/>
              <a:t>is</a:t>
            </a:r>
            <a:r>
              <a:rPr lang="zh-CN" altLang="en-US" sz="2000" dirty="0"/>
              <a:t> </a:t>
            </a:r>
            <a:r>
              <a:rPr lang="en-US" altLang="zh-CN" sz="2000" dirty="0"/>
              <a:t>impossible</a:t>
            </a:r>
            <a:r>
              <a:rPr lang="zh-CN" altLang="en-US" sz="2000" dirty="0"/>
              <a:t> </a:t>
            </a:r>
            <a:r>
              <a:rPr lang="en-US" altLang="zh-CN" sz="2000" dirty="0"/>
              <a:t>to</a:t>
            </a:r>
            <a:r>
              <a:rPr lang="zh-CN" altLang="en-US" sz="2000" dirty="0"/>
              <a:t> </a:t>
            </a:r>
            <a:r>
              <a:rPr lang="en-US" altLang="zh-CN" sz="2000" dirty="0"/>
              <a:t>adjust</a:t>
            </a:r>
            <a:r>
              <a:rPr lang="zh-CN" altLang="en-US" sz="2000" dirty="0"/>
              <a:t> </a:t>
            </a:r>
            <a:r>
              <a:rPr lang="en-US" altLang="zh-CN" sz="2000" dirty="0"/>
              <a:t>the</a:t>
            </a:r>
            <a:r>
              <a:rPr lang="zh-CN" altLang="en-US" sz="2000" dirty="0"/>
              <a:t> </a:t>
            </a:r>
            <a:r>
              <a:rPr lang="en-US" altLang="zh-CN" sz="2000" dirty="0"/>
              <a:t>hyper-parameters</a:t>
            </a:r>
            <a:r>
              <a:rPr lang="zh-CN" altLang="en-US" sz="2000" dirty="0"/>
              <a:t> </a:t>
            </a:r>
            <a:r>
              <a:rPr lang="en-US" altLang="zh-CN" sz="2000" dirty="0"/>
              <a:t>if</a:t>
            </a:r>
            <a:r>
              <a:rPr lang="zh-CN" altLang="en-US" sz="2000" dirty="0"/>
              <a:t> </a:t>
            </a:r>
            <a:r>
              <a:rPr lang="en-US" altLang="zh-CN" sz="2000" dirty="0"/>
              <a:t>we</a:t>
            </a:r>
            <a:r>
              <a:rPr lang="zh-CN" altLang="en-US" sz="2000" dirty="0"/>
              <a:t> </a:t>
            </a:r>
            <a:r>
              <a:rPr lang="en-US" altLang="zh-CN" sz="2000" dirty="0"/>
              <a:t>just</a:t>
            </a:r>
            <a:r>
              <a:rPr lang="zh-CN" altLang="en-US" sz="2000" dirty="0"/>
              <a:t> </a:t>
            </a:r>
            <a:r>
              <a:rPr lang="en-US" altLang="zh-CN" sz="2000" dirty="0"/>
              <a:t>use</a:t>
            </a:r>
            <a:r>
              <a:rPr lang="zh-CN" altLang="en-US" sz="2000" dirty="0"/>
              <a:t> </a:t>
            </a:r>
            <a:r>
              <a:rPr lang="en-US" altLang="zh-CN" sz="2000" dirty="0"/>
              <a:t>our</a:t>
            </a:r>
            <a:r>
              <a:rPr lang="zh-CN" altLang="en-US" sz="2000" dirty="0"/>
              <a:t> </a:t>
            </a:r>
            <a:r>
              <a:rPr lang="en-US" altLang="zh-CN" sz="2000" dirty="0"/>
              <a:t>CPU</a:t>
            </a:r>
            <a:r>
              <a:rPr lang="zh-CN" altLang="en-US" sz="2000" dirty="0"/>
              <a:t> </a:t>
            </a:r>
            <a:r>
              <a:rPr lang="en-US" altLang="zh-CN" sz="2000" dirty="0"/>
              <a:t>on</a:t>
            </a:r>
            <a:r>
              <a:rPr lang="zh-CN" altLang="en-US" sz="2000" dirty="0"/>
              <a:t> </a:t>
            </a:r>
            <a:r>
              <a:rPr lang="en-US" altLang="zh-CN" sz="2000" dirty="0"/>
              <a:t>our</a:t>
            </a:r>
            <a:r>
              <a:rPr lang="zh-CN" altLang="en-US" sz="2000" dirty="0"/>
              <a:t> </a:t>
            </a:r>
            <a:r>
              <a:rPr lang="en-US" altLang="zh-CN" sz="2000" dirty="0"/>
              <a:t>laptop.</a:t>
            </a:r>
            <a:endParaRPr lang="en-US" sz="2000" dirty="0"/>
          </a:p>
        </p:txBody>
      </p:sp>
      <p:sp>
        <p:nvSpPr>
          <p:cNvPr id="13" name="TextBox 12">
            <a:extLst>
              <a:ext uri="{FF2B5EF4-FFF2-40B4-BE49-F238E27FC236}">
                <a16:creationId xmlns:a16="http://schemas.microsoft.com/office/drawing/2014/main" id="{EF5431CF-DFC5-C443-8D09-F02BA62629CD}"/>
              </a:ext>
            </a:extLst>
          </p:cNvPr>
          <p:cNvSpPr txBox="1"/>
          <p:nvPr/>
        </p:nvSpPr>
        <p:spPr>
          <a:xfrm>
            <a:off x="1492624" y="1734338"/>
            <a:ext cx="7543800" cy="923330"/>
          </a:xfrm>
          <a:prstGeom prst="rect">
            <a:avLst/>
          </a:prstGeom>
          <a:noFill/>
        </p:spPr>
        <p:txBody>
          <a:bodyPr wrap="square" rtlCol="0">
            <a:spAutoFit/>
          </a:bodyPr>
          <a:lstStyle/>
          <a:p>
            <a:r>
              <a:rPr lang="en-US" altLang="zh-CN" dirty="0"/>
              <a:t>A</a:t>
            </a:r>
            <a:r>
              <a:rPr lang="zh-CN" altLang="en-US" dirty="0"/>
              <a:t> </a:t>
            </a:r>
            <a:r>
              <a:rPr lang="en-US" altLang="zh-CN" dirty="0"/>
              <a:t>f</a:t>
            </a:r>
            <a:r>
              <a:rPr lang="en-US" dirty="0"/>
              <a:t>ully-managed enterprise GPU cloud platform</a:t>
            </a:r>
            <a:r>
              <a:rPr lang="zh-CN" altLang="en-US" dirty="0"/>
              <a:t> </a:t>
            </a:r>
            <a:r>
              <a:rPr lang="en-US" altLang="zh-CN" dirty="0"/>
              <a:t>available</a:t>
            </a:r>
            <a:r>
              <a:rPr lang="zh-CN" altLang="en-US" dirty="0"/>
              <a:t> </a:t>
            </a:r>
            <a:r>
              <a:rPr lang="en-US" altLang="zh-CN" dirty="0"/>
              <a:t>on</a:t>
            </a:r>
            <a:r>
              <a:rPr lang="zh-CN" altLang="en-US" dirty="0"/>
              <a:t> </a:t>
            </a:r>
            <a:r>
              <a:rPr lang="en-US" altLang="zh-CN" dirty="0"/>
              <a:t>d</a:t>
            </a:r>
            <a:r>
              <a:rPr lang="en-US" dirty="0"/>
              <a:t>esktops, terminals, and servers.</a:t>
            </a:r>
          </a:p>
          <a:p>
            <a:endParaRPr lang="en-US" dirty="0"/>
          </a:p>
        </p:txBody>
      </p:sp>
    </p:spTree>
    <p:extLst>
      <p:ext uri="{BB962C8B-B14F-4D97-AF65-F5344CB8AC3E}">
        <p14:creationId xmlns:p14="http://schemas.microsoft.com/office/powerpoint/2010/main" val="1726160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pic>
        <p:nvPicPr>
          <p:cNvPr id="4" name="Picture 3"/>
          <p:cNvPicPr>
            <a:picLocks noChangeAspect="1"/>
          </p:cNvPicPr>
          <p:nvPr/>
        </p:nvPicPr>
        <p:blipFill>
          <a:blip r:embed="rId2"/>
          <a:stretch>
            <a:fillRect/>
          </a:stretch>
        </p:blipFill>
        <p:spPr>
          <a:xfrm>
            <a:off x="5030043" y="2084832"/>
            <a:ext cx="7032291" cy="4773168"/>
          </a:xfrm>
          <a:prstGeom prst="rect">
            <a:avLst/>
          </a:prstGeom>
        </p:spPr>
      </p:pic>
      <p:sp>
        <p:nvSpPr>
          <p:cNvPr id="5" name="Rectangle 4"/>
          <p:cNvSpPr/>
          <p:nvPr/>
        </p:nvSpPr>
        <p:spPr>
          <a:xfrm>
            <a:off x="719328" y="2618280"/>
            <a:ext cx="2735072" cy="1477328"/>
          </a:xfrm>
          <a:prstGeom prst="rect">
            <a:avLst/>
          </a:prstGeom>
        </p:spPr>
        <p:txBody>
          <a:bodyPr wrap="square">
            <a:spAutoFit/>
          </a:bodyPr>
          <a:lstStyle/>
          <a:p>
            <a:r>
              <a:rPr lang="en-US" i="1" dirty="0"/>
              <a:t>Random forest builds multiple decision trees and merges them together to get a more accurate and stable prediction.</a:t>
            </a:r>
          </a:p>
        </p:txBody>
      </p:sp>
      <p:sp>
        <p:nvSpPr>
          <p:cNvPr id="6" name="TextBox 5"/>
          <p:cNvSpPr txBox="1"/>
          <p:nvPr/>
        </p:nvSpPr>
        <p:spPr>
          <a:xfrm>
            <a:off x="1233714" y="5384800"/>
            <a:ext cx="1681871" cy="923330"/>
          </a:xfrm>
          <a:prstGeom prst="rect">
            <a:avLst/>
          </a:prstGeom>
          <a:noFill/>
        </p:spPr>
        <p:txBody>
          <a:bodyPr wrap="none" rtlCol="0">
            <a:spAutoFit/>
          </a:bodyPr>
          <a:lstStyle/>
          <a:p>
            <a:r>
              <a:rPr lang="en-US" dirty="0"/>
              <a:t>ROC:  0.934</a:t>
            </a:r>
          </a:p>
          <a:p>
            <a:endParaRPr lang="en-US" dirty="0"/>
          </a:p>
          <a:p>
            <a:r>
              <a:rPr lang="en-US" dirty="0"/>
              <a:t>Accuracy: 0.914</a:t>
            </a:r>
          </a:p>
        </p:txBody>
      </p:sp>
    </p:spTree>
    <p:extLst>
      <p:ext uri="{BB962C8B-B14F-4D97-AF65-F5344CB8AC3E}">
        <p14:creationId xmlns:p14="http://schemas.microsoft.com/office/powerpoint/2010/main" val="211674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a:t>
            </a:r>
          </a:p>
        </p:txBody>
      </p:sp>
      <p:pic>
        <p:nvPicPr>
          <p:cNvPr id="5" name="Content Placeholder 4"/>
          <p:cNvPicPr>
            <a:picLocks noGrp="1" noChangeAspect="1"/>
          </p:cNvPicPr>
          <p:nvPr>
            <p:ph idx="1"/>
          </p:nvPr>
        </p:nvPicPr>
        <p:blipFill>
          <a:blip r:embed="rId2"/>
          <a:stretch>
            <a:fillRect/>
          </a:stretch>
        </p:blipFill>
        <p:spPr>
          <a:xfrm>
            <a:off x="6304275" y="3887954"/>
            <a:ext cx="4905535" cy="1843145"/>
          </a:xfrm>
          <a:prstGeom prst="rect">
            <a:avLst/>
          </a:prstGeom>
        </p:spPr>
      </p:pic>
      <p:sp>
        <p:nvSpPr>
          <p:cNvPr id="6" name="TextBox 5"/>
          <p:cNvSpPr txBox="1"/>
          <p:nvPr/>
        </p:nvSpPr>
        <p:spPr>
          <a:xfrm>
            <a:off x="746974" y="2084832"/>
            <a:ext cx="4103974" cy="3416320"/>
          </a:xfrm>
          <a:prstGeom prst="rect">
            <a:avLst/>
          </a:prstGeom>
          <a:noFill/>
        </p:spPr>
        <p:txBody>
          <a:bodyPr wrap="square" rtlCol="0">
            <a:spAutoFit/>
          </a:bodyPr>
          <a:lstStyle/>
          <a:p>
            <a:r>
              <a:rPr lang="en-US" dirty="0"/>
              <a:t>Humans don’t start their thinking from scratch every second. As we read this essay, we understand each word based on our understanding of previous words. We don’t throw everything away and start thinking from scratch again. </a:t>
            </a:r>
            <a:r>
              <a:rPr lang="en-US" dirty="0">
                <a:solidFill>
                  <a:schemeClr val="accent1">
                    <a:lumMod val="75000"/>
                  </a:schemeClr>
                </a:solidFill>
              </a:rPr>
              <a:t>Our thoughts have persistence.</a:t>
            </a:r>
          </a:p>
          <a:p>
            <a:endParaRPr lang="en-US" dirty="0"/>
          </a:p>
          <a:p>
            <a:r>
              <a:rPr lang="en-US" dirty="0"/>
              <a:t>Traditional neural networks can’t do this, but Recurrent Neural Networks address this issue.</a:t>
            </a:r>
          </a:p>
          <a:p>
            <a:endParaRPr lang="en-US" dirty="0"/>
          </a:p>
        </p:txBody>
      </p:sp>
      <p:pic>
        <p:nvPicPr>
          <p:cNvPr id="7" name="Picture 6"/>
          <p:cNvPicPr>
            <a:picLocks noChangeAspect="1"/>
          </p:cNvPicPr>
          <p:nvPr/>
        </p:nvPicPr>
        <p:blipFill>
          <a:blip r:embed="rId3"/>
          <a:stretch>
            <a:fillRect/>
          </a:stretch>
        </p:blipFill>
        <p:spPr>
          <a:xfrm>
            <a:off x="7918788" y="741635"/>
            <a:ext cx="1263850" cy="1962003"/>
          </a:xfrm>
          <a:prstGeom prst="rect">
            <a:avLst/>
          </a:prstGeom>
        </p:spPr>
      </p:pic>
      <p:sp>
        <p:nvSpPr>
          <p:cNvPr id="8" name="TextBox 7"/>
          <p:cNvSpPr txBox="1"/>
          <p:nvPr/>
        </p:nvSpPr>
        <p:spPr>
          <a:xfrm>
            <a:off x="9826580" y="1584101"/>
            <a:ext cx="607859" cy="369332"/>
          </a:xfrm>
          <a:prstGeom prst="rect">
            <a:avLst/>
          </a:prstGeom>
          <a:noFill/>
        </p:spPr>
        <p:txBody>
          <a:bodyPr wrap="none" rtlCol="0">
            <a:spAutoFit/>
          </a:bodyPr>
          <a:lstStyle/>
          <a:p>
            <a:r>
              <a:rPr lang="en-US" dirty="0"/>
              <a:t>RNN</a:t>
            </a:r>
          </a:p>
        </p:txBody>
      </p:sp>
      <p:sp>
        <p:nvSpPr>
          <p:cNvPr id="9" name="TextBox 8"/>
          <p:cNvSpPr txBox="1"/>
          <p:nvPr/>
        </p:nvSpPr>
        <p:spPr>
          <a:xfrm>
            <a:off x="8423457" y="6117465"/>
            <a:ext cx="667170" cy="369332"/>
          </a:xfrm>
          <a:prstGeom prst="rect">
            <a:avLst/>
          </a:prstGeom>
          <a:noFill/>
        </p:spPr>
        <p:txBody>
          <a:bodyPr wrap="none" rtlCol="0">
            <a:spAutoFit/>
          </a:bodyPr>
          <a:lstStyle/>
          <a:p>
            <a:r>
              <a:rPr lang="en-US"/>
              <a:t>LSTM</a:t>
            </a:r>
          </a:p>
        </p:txBody>
      </p:sp>
      <p:sp>
        <p:nvSpPr>
          <p:cNvPr id="10" name="Rectangle 9"/>
          <p:cNvSpPr/>
          <p:nvPr/>
        </p:nvSpPr>
        <p:spPr>
          <a:xfrm>
            <a:off x="746974" y="5501152"/>
            <a:ext cx="4301544" cy="923330"/>
          </a:xfrm>
          <a:prstGeom prst="rect">
            <a:avLst/>
          </a:prstGeom>
        </p:spPr>
        <p:txBody>
          <a:bodyPr wrap="square">
            <a:spAutoFit/>
          </a:bodyPr>
          <a:lstStyle/>
          <a:p>
            <a:r>
              <a:rPr lang="en-US" dirty="0"/>
              <a:t>Long Short Term </a:t>
            </a:r>
            <a:r>
              <a:rPr lang="en-US"/>
              <a:t>Memory (LSTM) </a:t>
            </a:r>
            <a:r>
              <a:rPr lang="en-US" dirty="0"/>
              <a:t>networks are a special kind of RNN, capable of learning long-term dependencies.</a:t>
            </a:r>
          </a:p>
        </p:txBody>
      </p:sp>
    </p:spTree>
    <p:extLst>
      <p:ext uri="{BB962C8B-B14F-4D97-AF65-F5344CB8AC3E}">
        <p14:creationId xmlns:p14="http://schemas.microsoft.com/office/powerpoint/2010/main" val="912866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9496" y="1953408"/>
            <a:ext cx="6477000" cy="1828800"/>
          </a:xfrm>
        </p:spPr>
      </p:pic>
      <p:sp>
        <p:nvSpPr>
          <p:cNvPr id="5" name="TextBox 4"/>
          <p:cNvSpPr txBox="1"/>
          <p:nvPr/>
        </p:nvSpPr>
        <p:spPr>
          <a:xfrm>
            <a:off x="739495" y="4043966"/>
            <a:ext cx="8005259" cy="2308324"/>
          </a:xfrm>
          <a:prstGeom prst="rect">
            <a:avLst/>
          </a:prstGeom>
          <a:noFill/>
        </p:spPr>
        <p:txBody>
          <a:bodyPr wrap="square" rtlCol="0">
            <a:spAutoFit/>
          </a:bodyPr>
          <a:lstStyle/>
          <a:p>
            <a:pPr marL="285750" indent="-285750">
              <a:buFont typeface="Arial" charset="0"/>
              <a:buChar char="•"/>
            </a:pPr>
            <a:r>
              <a:rPr lang="en-US" dirty="0"/>
              <a:t>Looked up for value of each word in </a:t>
            </a:r>
            <a:r>
              <a:rPr lang="en-US" dirty="0" err="1"/>
              <a:t>word_index</a:t>
            </a:r>
            <a:r>
              <a:rPr lang="en-US" dirty="0"/>
              <a:t> dictionary </a:t>
            </a:r>
          </a:p>
          <a:p>
            <a:pPr marL="285750" indent="-285750">
              <a:buFont typeface="Arial" charset="0"/>
              <a:buChar char="•"/>
            </a:pPr>
            <a:r>
              <a:rPr lang="en-US" dirty="0"/>
              <a:t>Added LSTM layers with 60 states</a:t>
            </a:r>
          </a:p>
          <a:p>
            <a:pPr marL="285750" indent="-285750">
              <a:buFont typeface="Arial" charset="0"/>
              <a:buChar char="•"/>
            </a:pPr>
            <a:r>
              <a:rPr lang="en-US" dirty="0"/>
              <a:t>Flattened the data by taking max value per column, this creates 1 D array of data</a:t>
            </a:r>
          </a:p>
          <a:p>
            <a:pPr marL="285750" indent="-285750">
              <a:buFont typeface="Arial" charset="0"/>
              <a:buChar char="•"/>
            </a:pPr>
            <a:r>
              <a:rPr lang="en-US" dirty="0"/>
              <a:t>1 drop out layer</a:t>
            </a:r>
          </a:p>
          <a:p>
            <a:pPr marL="285750" indent="-285750">
              <a:buFont typeface="Arial" charset="0"/>
              <a:buChar char="•"/>
            </a:pPr>
            <a:r>
              <a:rPr lang="en-US" dirty="0"/>
              <a:t>Added fully connected layer of 50 neurons</a:t>
            </a:r>
          </a:p>
          <a:p>
            <a:pPr marL="285750" indent="-285750">
              <a:buFont typeface="Arial" charset="0"/>
              <a:buChar char="•"/>
            </a:pPr>
            <a:r>
              <a:rPr lang="en-US" dirty="0"/>
              <a:t>1 drop out layer</a:t>
            </a:r>
          </a:p>
          <a:p>
            <a:pPr marL="285750" indent="-285750">
              <a:buFont typeface="Arial" charset="0"/>
              <a:buChar char="•"/>
            </a:pPr>
            <a:r>
              <a:rPr lang="en-US" dirty="0"/>
              <a:t>Added fully connected layer of 6 neurons</a:t>
            </a:r>
          </a:p>
          <a:p>
            <a:pPr marL="285750" indent="-285750">
              <a:buFont typeface="Arial" charset="0"/>
              <a:buChar char="•"/>
            </a:pPr>
            <a:endParaRPr lang="en-US" dirty="0"/>
          </a:p>
        </p:txBody>
      </p:sp>
    </p:spTree>
    <p:extLst>
      <p:ext uri="{BB962C8B-B14F-4D97-AF65-F5344CB8AC3E}">
        <p14:creationId xmlns:p14="http://schemas.microsoft.com/office/powerpoint/2010/main" val="11335311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435</TotalTime>
  <Words>689</Words>
  <Application>Microsoft Macintosh PowerPoint</Application>
  <PresentationFormat>寬螢幕</PresentationFormat>
  <Paragraphs>170</Paragraphs>
  <Slides>25</Slides>
  <Notes>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25</vt:i4>
      </vt:variant>
    </vt:vector>
  </HeadingPairs>
  <TitlesOfParts>
    <vt:vector size="34" baseType="lpstr">
      <vt:lpstr>华文仿宋</vt:lpstr>
      <vt:lpstr>Arial</vt:lpstr>
      <vt:lpstr>Calibri</vt:lpstr>
      <vt:lpstr>Mangal</vt:lpstr>
      <vt:lpstr>Tw Cen MT</vt:lpstr>
      <vt:lpstr>Tw Cen MT Condensed</vt:lpstr>
      <vt:lpstr>Wingdings</vt:lpstr>
      <vt:lpstr>Wingdings 3</vt:lpstr>
      <vt:lpstr>Integral</vt:lpstr>
      <vt:lpstr>Toxic comment classification</vt:lpstr>
      <vt:lpstr>Introduction to problem and dataset</vt:lpstr>
      <vt:lpstr>PowerPoint 簡報</vt:lpstr>
      <vt:lpstr>Preprocessing</vt:lpstr>
      <vt:lpstr>Flow Chart</vt:lpstr>
      <vt:lpstr>paperspace</vt:lpstr>
      <vt:lpstr>Random Forest</vt:lpstr>
      <vt:lpstr>LSTM</vt:lpstr>
      <vt:lpstr>Procedure</vt:lpstr>
      <vt:lpstr>Results</vt:lpstr>
      <vt:lpstr>Logistic regression</vt:lpstr>
      <vt:lpstr>XGboost</vt:lpstr>
      <vt:lpstr>PowerPoint 簡報</vt:lpstr>
      <vt:lpstr>Preprocessing</vt:lpstr>
      <vt:lpstr>Vanilla CNN V1.0</vt:lpstr>
      <vt:lpstr>CNN V2.0</vt:lpstr>
      <vt:lpstr>Latent Dirichlet Allocation (LDA)</vt:lpstr>
      <vt:lpstr>Think Different</vt:lpstr>
      <vt:lpstr>Final Version cnn using QBC</vt:lpstr>
      <vt:lpstr>CNN final version</vt:lpstr>
      <vt:lpstr>Experiment</vt:lpstr>
      <vt:lpstr>result</vt:lpstr>
      <vt:lpstr>Conclusion</vt:lpstr>
      <vt:lpstr>It’s demo time</vt:lpstr>
      <vt:lpstr>Thank you</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 matai</dc:creator>
  <cp:lastModifiedBy>KWAI -</cp:lastModifiedBy>
  <cp:revision>31</cp:revision>
  <dcterms:created xsi:type="dcterms:W3CDTF">2018-04-24T01:43:52Z</dcterms:created>
  <dcterms:modified xsi:type="dcterms:W3CDTF">2018-04-24T16:31:33Z</dcterms:modified>
</cp:coreProperties>
</file>